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Lst>
  <p:sldIdLst>
    <p:sldId id="256" r:id="rId2"/>
    <p:sldId id="257" r:id="rId3"/>
    <p:sldId id="302" r:id="rId4"/>
    <p:sldId id="300" r:id="rId5"/>
    <p:sldId id="301" r:id="rId6"/>
    <p:sldId id="298" r:id="rId7"/>
    <p:sldId id="258" r:id="rId8"/>
    <p:sldId id="259" r:id="rId9"/>
    <p:sldId id="260" r:id="rId10"/>
    <p:sldId id="303" r:id="rId11"/>
    <p:sldId id="304" r:id="rId12"/>
    <p:sldId id="305" r:id="rId13"/>
    <p:sldId id="306" r:id="rId14"/>
    <p:sldId id="314" r:id="rId15"/>
    <p:sldId id="307" r:id="rId16"/>
    <p:sldId id="308" r:id="rId17"/>
    <p:sldId id="309" r:id="rId18"/>
    <p:sldId id="310" r:id="rId19"/>
    <p:sldId id="321" r:id="rId20"/>
    <p:sldId id="311" r:id="rId21"/>
    <p:sldId id="312" r:id="rId22"/>
    <p:sldId id="313" r:id="rId23"/>
    <p:sldId id="315" r:id="rId24"/>
    <p:sldId id="265" r:id="rId25"/>
    <p:sldId id="266" r:id="rId26"/>
    <p:sldId id="270" r:id="rId27"/>
    <p:sldId id="271" r:id="rId28"/>
    <p:sldId id="272" r:id="rId29"/>
    <p:sldId id="273" r:id="rId30"/>
    <p:sldId id="274" r:id="rId31"/>
    <p:sldId id="275" r:id="rId32"/>
    <p:sldId id="277" r:id="rId33"/>
    <p:sldId id="278" r:id="rId34"/>
    <p:sldId id="279" r:id="rId35"/>
    <p:sldId id="317" r:id="rId36"/>
    <p:sldId id="318" r:id="rId37"/>
    <p:sldId id="281" r:id="rId38"/>
    <p:sldId id="319" r:id="rId39"/>
    <p:sldId id="320" r:id="rId40"/>
    <p:sldId id="297" r:id="rId41"/>
  </p:sldIdLst>
  <p:sldSz cx="9144000" cy="6858000" type="screen4x3"/>
  <p:notesSz cx="6858000" cy="9144000"/>
  <p:defaultTextStyle>
    <a:defPPr>
      <a:defRPr lang="es-P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0" d="100"/>
          <a:sy n="70" d="100"/>
        </p:scale>
        <p:origin x="-516"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95" name="Group 94"/>
          <p:cNvGrpSpPr/>
          <p:nvPr/>
        </p:nvGrpSpPr>
        <p:grpSpPr>
          <a:xfrm>
            <a:off x="0" y="-30477"/>
            <a:ext cx="9067800" cy="6889273"/>
            <a:chOff x="0" y="-30477"/>
            <a:chExt cx="9067800" cy="6889273"/>
          </a:xfrm>
        </p:grpSpPr>
        <p:cxnSp>
          <p:nvCxnSpPr>
            <p:cNvPr id="110" name="Straight Connector 109"/>
            <p:cNvCxnSpPr/>
            <p:nvPr/>
          </p:nvCxnSpPr>
          <p:spPr>
            <a:xfrm rot="16200000" flipH="1">
              <a:off x="-14478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a:xfrm rot="16200000" flipH="1">
              <a:off x="-16383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8" name="Straight Connector 177"/>
            <p:cNvCxnSpPr/>
            <p:nvPr/>
          </p:nvCxnSpPr>
          <p:spPr>
            <a:xfrm rot="5400000">
              <a:off x="-14859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rot="5400000">
              <a:off x="-3238500" y="3314700"/>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rot="16200000" flipH="1">
              <a:off x="-3314700" y="3314700"/>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rot="16200000" flipH="1">
              <a:off x="-1371600" y="2971800"/>
              <a:ext cx="6858000" cy="9144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a:xfrm rot="16200000" flipH="1">
              <a:off x="-2819400" y="3200400"/>
              <a:ext cx="6858000"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p:nvPr/>
          </p:nvCxnSpPr>
          <p:spPr>
            <a:xfrm rot="5400000">
              <a:off x="-2705099" y="3238500"/>
              <a:ext cx="6858000"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rot="16200000" flipH="1">
              <a:off x="-2133600" y="3200400"/>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rot="16200000" flipH="1">
              <a:off x="-31242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rot="16200000" flipH="1">
              <a:off x="-1828799" y="3352799"/>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rot="16200000" flipH="1">
              <a:off x="-28194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a:xfrm rot="16200000" flipH="1">
              <a:off x="-2438400" y="3124200"/>
              <a:ext cx="6858000" cy="609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rot="5400000">
              <a:off x="-1731645" y="2722245"/>
              <a:ext cx="6858000"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rot="5400000">
              <a:off x="-1142048" y="3277552"/>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a:xfrm rot="5400000">
              <a:off x="-9144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a:xfrm rot="5400000">
              <a:off x="-1855470" y="3227070"/>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rot="16200000" flipH="1">
              <a:off x="-2643187" y="3252788"/>
              <a:ext cx="6858000"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rot="16200000" flipH="1">
              <a:off x="-1954530" y="3326130"/>
              <a:ext cx="6858000" cy="20574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rot="16200000" flipH="1">
              <a:off x="-23622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a:xfrm rot="16200000" flipH="1">
              <a:off x="-21336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a:xfrm rot="16200000" flipH="1">
              <a:off x="10668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a:xfrm rot="16200000" flipH="1">
              <a:off x="8763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2" name="Straight Connector 211"/>
            <p:cNvCxnSpPr/>
            <p:nvPr/>
          </p:nvCxnSpPr>
          <p:spPr>
            <a:xfrm rot="5400000">
              <a:off x="1028700" y="3238500"/>
              <a:ext cx="6858000" cy="3810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13" name="Straight Connector 212"/>
            <p:cNvCxnSpPr/>
            <p:nvPr/>
          </p:nvCxnSpPr>
          <p:spPr>
            <a:xfrm rot="5400000">
              <a:off x="-723900" y="3314700"/>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14" name="Straight Connector 213"/>
            <p:cNvCxnSpPr/>
            <p:nvPr/>
          </p:nvCxnSpPr>
          <p:spPr>
            <a:xfrm rot="16200000" flipH="1">
              <a:off x="-800100" y="3314700"/>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5" name="Straight Connector 214"/>
            <p:cNvCxnSpPr/>
            <p:nvPr/>
          </p:nvCxnSpPr>
          <p:spPr>
            <a:xfrm rot="5400000">
              <a:off x="-152400" y="3429000"/>
              <a:ext cx="6858000"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16" name="Straight Connector 215"/>
            <p:cNvCxnSpPr/>
            <p:nvPr/>
          </p:nvCxnSpPr>
          <p:spPr>
            <a:xfrm rot="16200000" flipH="1">
              <a:off x="-304800" y="3200400"/>
              <a:ext cx="6858000" cy="4572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p:cNvCxnSpPr/>
            <p:nvPr/>
          </p:nvCxnSpPr>
          <p:spPr>
            <a:xfrm rot="5400000">
              <a:off x="-190499" y="3238500"/>
              <a:ext cx="6858000" cy="3810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18" name="Straight Connector 217"/>
            <p:cNvCxnSpPr/>
            <p:nvPr/>
          </p:nvCxnSpPr>
          <p:spPr>
            <a:xfrm rot="16200000" flipH="1">
              <a:off x="381000" y="3200400"/>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p:cNvCxnSpPr/>
            <p:nvPr/>
          </p:nvCxnSpPr>
          <p:spPr>
            <a:xfrm rot="16200000" flipH="1">
              <a:off x="-6096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0" name="Straight Connector 219"/>
            <p:cNvCxnSpPr/>
            <p:nvPr/>
          </p:nvCxnSpPr>
          <p:spPr>
            <a:xfrm rot="16200000" flipH="1">
              <a:off x="685801" y="3352799"/>
              <a:ext cx="6858000" cy="152401"/>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21" name="Straight Connector 220"/>
            <p:cNvCxnSpPr/>
            <p:nvPr/>
          </p:nvCxnSpPr>
          <p:spPr>
            <a:xfrm rot="16200000" flipH="1">
              <a:off x="-3048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22" name="Straight Connector 221"/>
            <p:cNvCxnSpPr/>
            <p:nvPr/>
          </p:nvCxnSpPr>
          <p:spPr>
            <a:xfrm rot="5400000">
              <a:off x="-1028700" y="3314700"/>
              <a:ext cx="6858000"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3" name="Straight Connector 222"/>
            <p:cNvCxnSpPr/>
            <p:nvPr/>
          </p:nvCxnSpPr>
          <p:spPr>
            <a:xfrm rot="5400000">
              <a:off x="782955" y="2722245"/>
              <a:ext cx="6858000"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224" name="Straight Connector 223"/>
            <p:cNvCxnSpPr/>
            <p:nvPr/>
          </p:nvCxnSpPr>
          <p:spPr>
            <a:xfrm rot="5400000">
              <a:off x="1372552" y="3277552"/>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25" name="Straight Connector 224"/>
            <p:cNvCxnSpPr/>
            <p:nvPr/>
          </p:nvCxnSpPr>
          <p:spPr>
            <a:xfrm rot="5400000">
              <a:off x="16002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6" name="Straight Connector 225"/>
            <p:cNvCxnSpPr/>
            <p:nvPr/>
          </p:nvCxnSpPr>
          <p:spPr>
            <a:xfrm rot="5400000">
              <a:off x="659130" y="3227070"/>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27" name="Straight Connector 226"/>
            <p:cNvCxnSpPr/>
            <p:nvPr/>
          </p:nvCxnSpPr>
          <p:spPr>
            <a:xfrm rot="16200000" flipH="1">
              <a:off x="-128587" y="3252788"/>
              <a:ext cx="6858000"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228" name="Straight Connector 227"/>
            <p:cNvCxnSpPr/>
            <p:nvPr/>
          </p:nvCxnSpPr>
          <p:spPr>
            <a:xfrm rot="16200000" flipH="1">
              <a:off x="560070" y="3326130"/>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9" name="Straight Connector 228"/>
            <p:cNvCxnSpPr/>
            <p:nvPr/>
          </p:nvCxnSpPr>
          <p:spPr>
            <a:xfrm rot="16200000" flipH="1">
              <a:off x="1524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0" name="Straight Connector 229"/>
            <p:cNvCxnSpPr/>
            <p:nvPr/>
          </p:nvCxnSpPr>
          <p:spPr>
            <a:xfrm rot="16200000" flipH="1">
              <a:off x="3810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37" name="Straight Connector 236"/>
            <p:cNvCxnSpPr/>
            <p:nvPr/>
          </p:nvCxnSpPr>
          <p:spPr>
            <a:xfrm rot="16200000" flipH="1">
              <a:off x="2743200" y="3352801"/>
              <a:ext cx="6858000" cy="1524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p:cNvCxnSpPr/>
            <p:nvPr/>
          </p:nvCxnSpPr>
          <p:spPr>
            <a:xfrm rot="16200000" flipH="1">
              <a:off x="2095501" y="3238501"/>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9" name="Straight Connector 238"/>
            <p:cNvCxnSpPr/>
            <p:nvPr/>
          </p:nvCxnSpPr>
          <p:spPr>
            <a:xfrm rot="5400000">
              <a:off x="2705100" y="3238501"/>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0" name="Straight Connector 239"/>
            <p:cNvCxnSpPr/>
            <p:nvPr/>
          </p:nvCxnSpPr>
          <p:spPr>
            <a:xfrm rot="5400000">
              <a:off x="1828801" y="3276600"/>
              <a:ext cx="6857999" cy="3048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p:cNvCxnSpPr/>
            <p:nvPr/>
          </p:nvCxnSpPr>
          <p:spPr>
            <a:xfrm rot="16200000" flipH="1">
              <a:off x="1066800" y="3200402"/>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42" name="Straight Connector 241"/>
            <p:cNvCxnSpPr/>
            <p:nvPr/>
          </p:nvCxnSpPr>
          <p:spPr>
            <a:xfrm rot="16200000" flipH="1">
              <a:off x="2362201" y="3352800"/>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43" name="Straight Connector 242"/>
            <p:cNvCxnSpPr/>
            <p:nvPr/>
          </p:nvCxnSpPr>
          <p:spPr>
            <a:xfrm rot="5400000">
              <a:off x="2646045" y="2722246"/>
              <a:ext cx="6858000" cy="1413510"/>
            </a:xfrm>
            <a:prstGeom prst="line">
              <a:avLst/>
            </a:prstGeom>
            <a:ln>
              <a:solidFill>
                <a:schemeClr val="accent1">
                  <a:alpha val="56000"/>
                </a:schemeClr>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p:cNvCxnSpPr/>
            <p:nvPr/>
          </p:nvCxnSpPr>
          <p:spPr>
            <a:xfrm rot="5400000">
              <a:off x="3048952" y="3277553"/>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45" name="Straight Connector 244"/>
            <p:cNvCxnSpPr/>
            <p:nvPr/>
          </p:nvCxnSpPr>
          <p:spPr>
            <a:xfrm rot="5400000">
              <a:off x="2895600" y="3276601"/>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6" name="Straight Connector 245"/>
            <p:cNvCxnSpPr/>
            <p:nvPr/>
          </p:nvCxnSpPr>
          <p:spPr>
            <a:xfrm rot="5400000">
              <a:off x="2388870" y="3227071"/>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47" name="Straight Connector 246"/>
            <p:cNvCxnSpPr/>
            <p:nvPr/>
          </p:nvCxnSpPr>
          <p:spPr>
            <a:xfrm rot="16200000" flipH="1">
              <a:off x="2236470" y="3326131"/>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8" name="Straight Connector 247"/>
            <p:cNvCxnSpPr/>
            <p:nvPr/>
          </p:nvCxnSpPr>
          <p:spPr>
            <a:xfrm rot="16200000" flipH="1">
              <a:off x="1752600" y="3352801"/>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9" name="Straight Connector 248"/>
            <p:cNvCxnSpPr/>
            <p:nvPr/>
          </p:nvCxnSpPr>
          <p:spPr>
            <a:xfrm rot="16200000" flipH="1">
              <a:off x="19812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50" name="Straight Connector 249"/>
            <p:cNvCxnSpPr/>
            <p:nvPr/>
          </p:nvCxnSpPr>
          <p:spPr>
            <a:xfrm rot="5400000">
              <a:off x="3467100" y="3314701"/>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51" name="Straight Connector 250"/>
            <p:cNvCxnSpPr/>
            <p:nvPr/>
          </p:nvCxnSpPr>
          <p:spPr>
            <a:xfrm rot="16200000" flipH="1">
              <a:off x="3467099" y="3314701"/>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2" name="Straight Connector 251"/>
            <p:cNvCxnSpPr/>
            <p:nvPr/>
          </p:nvCxnSpPr>
          <p:spPr>
            <a:xfrm rot="5400000">
              <a:off x="4038600" y="3429001"/>
              <a:ext cx="6858000"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53" name="Straight Connector 252"/>
            <p:cNvCxnSpPr/>
            <p:nvPr/>
          </p:nvCxnSpPr>
          <p:spPr>
            <a:xfrm rot="16200000" flipH="1">
              <a:off x="3886200" y="3200401"/>
              <a:ext cx="6858000"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254" name="Straight Connector 253"/>
            <p:cNvCxnSpPr/>
            <p:nvPr/>
          </p:nvCxnSpPr>
          <p:spPr>
            <a:xfrm rot="5400000">
              <a:off x="4000501" y="3238501"/>
              <a:ext cx="6858000"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55" name="Straight Connector 254"/>
            <p:cNvCxnSpPr/>
            <p:nvPr/>
          </p:nvCxnSpPr>
          <p:spPr>
            <a:xfrm rot="16200000" flipH="1">
              <a:off x="4572000" y="3200401"/>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57" name="Straight Connector 256"/>
            <p:cNvCxnSpPr/>
            <p:nvPr/>
          </p:nvCxnSpPr>
          <p:spPr>
            <a:xfrm rot="16200000" flipH="1">
              <a:off x="37338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58" name="Straight Connector 257"/>
            <p:cNvCxnSpPr/>
            <p:nvPr/>
          </p:nvCxnSpPr>
          <p:spPr>
            <a:xfrm rot="5400000">
              <a:off x="3619500" y="3314700"/>
              <a:ext cx="6858000"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59" name="Straight Connector 258"/>
            <p:cNvCxnSpPr/>
            <p:nvPr/>
          </p:nvCxnSpPr>
          <p:spPr>
            <a:xfrm rot="16200000" flipH="1">
              <a:off x="4214813" y="3252788"/>
              <a:ext cx="6858000"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260" name="Straight Connector 259"/>
            <p:cNvCxnSpPr/>
            <p:nvPr/>
          </p:nvCxnSpPr>
          <p:spPr>
            <a:xfrm rot="16200000" flipH="1">
              <a:off x="4751070" y="3326131"/>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1" name="Straight Connector 260"/>
            <p:cNvCxnSpPr/>
            <p:nvPr/>
          </p:nvCxnSpPr>
          <p:spPr>
            <a:xfrm rot="16200000" flipH="1">
              <a:off x="4343400" y="3352801"/>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2" name="Straight Connector 261"/>
            <p:cNvCxnSpPr/>
            <p:nvPr/>
          </p:nvCxnSpPr>
          <p:spPr>
            <a:xfrm rot="16200000" flipH="1">
              <a:off x="4572000" y="3352801"/>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64" name="Straight Connector 263"/>
            <p:cNvCxnSpPr/>
            <p:nvPr/>
          </p:nvCxnSpPr>
          <p:spPr>
            <a:xfrm rot="16200000" flipH="1">
              <a:off x="5257800" y="3352802"/>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5" name="Straight Connector 264"/>
            <p:cNvCxnSpPr/>
            <p:nvPr/>
          </p:nvCxnSpPr>
          <p:spPr>
            <a:xfrm rot="16200000" flipH="1">
              <a:off x="5067300" y="3238502"/>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6" name="Straight Connector 265"/>
            <p:cNvCxnSpPr/>
            <p:nvPr/>
          </p:nvCxnSpPr>
          <p:spPr>
            <a:xfrm rot="5400000">
              <a:off x="5219700" y="3238502"/>
              <a:ext cx="6858000" cy="3810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67" name="Straight Connector 266"/>
            <p:cNvCxnSpPr/>
            <p:nvPr/>
          </p:nvCxnSpPr>
          <p:spPr>
            <a:xfrm rot="16200000" flipH="1">
              <a:off x="4876801" y="3352801"/>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68" name="Straight Connector 267"/>
            <p:cNvCxnSpPr/>
            <p:nvPr/>
          </p:nvCxnSpPr>
          <p:spPr>
            <a:xfrm rot="5400000">
              <a:off x="5527994" y="3318196"/>
              <a:ext cx="6888479" cy="191133"/>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70" name="Straight Connector 269"/>
            <p:cNvCxnSpPr/>
            <p:nvPr/>
          </p:nvCxnSpPr>
          <p:spPr>
            <a:xfrm rot="5400000">
              <a:off x="4850130" y="3227072"/>
              <a:ext cx="6858000" cy="40386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71" name="Straight Connector 270"/>
            <p:cNvCxnSpPr/>
            <p:nvPr/>
          </p:nvCxnSpPr>
          <p:spPr>
            <a:xfrm rot="16200000" flipH="1">
              <a:off x="4751070" y="3326132"/>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8" name="Straight Connector 277"/>
            <p:cNvCxnSpPr/>
            <p:nvPr/>
          </p:nvCxnSpPr>
          <p:spPr>
            <a:xfrm rot="5400000">
              <a:off x="5562599" y="3429001"/>
              <a:ext cx="6858002" cy="1588"/>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83" name="Straight Connector 282"/>
            <p:cNvCxnSpPr/>
            <p:nvPr/>
          </p:nvCxnSpPr>
          <p:spPr>
            <a:xfrm rot="5400000">
              <a:off x="2552700" y="3390900"/>
              <a:ext cx="6858000" cy="76200"/>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89" name="Straight Connector 288"/>
            <p:cNvCxnSpPr/>
            <p:nvPr/>
          </p:nvCxnSpPr>
          <p:spPr>
            <a:xfrm rot="16200000" flipH="1">
              <a:off x="3048000" y="3352800"/>
              <a:ext cx="6858000" cy="1524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92" name="Straight Connector 291"/>
            <p:cNvCxnSpPr/>
            <p:nvPr/>
          </p:nvCxnSpPr>
          <p:spPr>
            <a:xfrm rot="16200000" flipH="1">
              <a:off x="3238500" y="3238500"/>
              <a:ext cx="6858000" cy="381000"/>
            </a:xfrm>
            <a:prstGeom prst="line">
              <a:avLst/>
            </a:prstGeom>
            <a:ln w="19050">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94" name="Straight Connector 293"/>
            <p:cNvCxnSpPr/>
            <p:nvPr/>
          </p:nvCxnSpPr>
          <p:spPr>
            <a:xfrm rot="5400000">
              <a:off x="2133600" y="3276600"/>
              <a:ext cx="6858000" cy="3048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98" name="Straight Connector 297"/>
            <p:cNvCxnSpPr/>
            <p:nvPr/>
          </p:nvCxnSpPr>
          <p:spPr>
            <a:xfrm rot="16200000" flipH="1">
              <a:off x="3148013" y="3252789"/>
              <a:ext cx="6858000"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299" name="Straight Connector 298"/>
            <p:cNvCxnSpPr/>
            <p:nvPr/>
          </p:nvCxnSpPr>
          <p:spPr>
            <a:xfrm rot="5400000">
              <a:off x="37719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2" name="Straight Connector 301"/>
            <p:cNvCxnSpPr/>
            <p:nvPr/>
          </p:nvCxnSpPr>
          <p:spPr>
            <a:xfrm rot="5400000">
              <a:off x="4229100" y="2933700"/>
              <a:ext cx="6858000" cy="990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07" name="Straight Connector 306"/>
            <p:cNvCxnSpPr/>
            <p:nvPr/>
          </p:nvCxnSpPr>
          <p:spPr>
            <a:xfrm rot="16200000" flipH="1">
              <a:off x="1371600" y="3200403"/>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grpSp>
      <p:sp>
        <p:nvSpPr>
          <p:cNvPr id="4" name="Date Placeholder 3"/>
          <p:cNvSpPr>
            <a:spLocks noGrp="1"/>
          </p:cNvSpPr>
          <p:nvPr>
            <p:ph type="dt" sz="half" idx="10"/>
          </p:nvPr>
        </p:nvSpPr>
        <p:spPr/>
        <p:txBody>
          <a:bodyPr/>
          <a:lstStyle/>
          <a:p>
            <a:fld id="{486E1788-F1B6-4AA7-897A-681B88A8A9A1}" type="datetimeFigureOut">
              <a:rPr lang="es-PE" smtClean="0"/>
              <a:t>11/11/2013</a:t>
            </a:fld>
            <a:endParaRPr lang="es-PE"/>
          </a:p>
        </p:txBody>
      </p:sp>
      <p:sp>
        <p:nvSpPr>
          <p:cNvPr id="5" name="Footer Placeholder 4"/>
          <p:cNvSpPr>
            <a:spLocks noGrp="1"/>
          </p:cNvSpPr>
          <p:nvPr>
            <p:ph type="ftr" sz="quarter" idx="11"/>
          </p:nvPr>
        </p:nvSpPr>
        <p:spPr/>
        <p:txBody>
          <a:bodyPr/>
          <a:lstStyle/>
          <a:p>
            <a:endParaRPr lang="es-PE"/>
          </a:p>
        </p:txBody>
      </p:sp>
      <p:sp>
        <p:nvSpPr>
          <p:cNvPr id="6" name="Slide Number Placeholder 5"/>
          <p:cNvSpPr>
            <a:spLocks noGrp="1"/>
          </p:cNvSpPr>
          <p:nvPr>
            <p:ph type="sldNum" sz="quarter" idx="12"/>
          </p:nvPr>
        </p:nvSpPr>
        <p:spPr/>
        <p:txBody>
          <a:bodyPr/>
          <a:lstStyle/>
          <a:p>
            <a:fld id="{704F11FC-661E-4C8C-9FC1-1AE542D08C35}" type="slidenum">
              <a:rPr lang="es-PE" smtClean="0"/>
              <a:t>‹Nº›</a:t>
            </a:fld>
            <a:endParaRPr lang="es-PE"/>
          </a:p>
        </p:txBody>
      </p:sp>
      <p:sp>
        <p:nvSpPr>
          <p:cNvPr id="113" name="Rectangle 112"/>
          <p:cNvSpPr/>
          <p:nvPr/>
        </p:nvSpPr>
        <p:spPr>
          <a:xfrm>
            <a:off x="0" y="1905000"/>
            <a:ext cx="4953000" cy="3124200"/>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grpSp>
        <p:nvGrpSpPr>
          <p:cNvPr id="94" name="Group 93"/>
          <p:cNvGrpSpPr/>
          <p:nvPr/>
        </p:nvGrpSpPr>
        <p:grpSpPr>
          <a:xfrm>
            <a:off x="0" y="2057400"/>
            <a:ext cx="4801394" cy="2820988"/>
            <a:chOff x="0" y="2057400"/>
            <a:chExt cx="4801394" cy="2820988"/>
          </a:xfrm>
        </p:grpSpPr>
        <p:cxnSp>
          <p:nvCxnSpPr>
            <p:cNvPr id="117" name="Straight Connector 116"/>
            <p:cNvCxnSpPr/>
            <p:nvPr/>
          </p:nvCxnSpPr>
          <p:spPr>
            <a:xfrm>
              <a:off x="0" y="2057400"/>
              <a:ext cx="48006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0" y="4876800"/>
              <a:ext cx="48006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rot="5400000">
              <a:off x="3391694" y="3467100"/>
              <a:ext cx="2818606"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228600" y="2130425"/>
            <a:ext cx="4419600" cy="1600327"/>
          </a:xfrm>
        </p:spPr>
        <p:txBody>
          <a:bodyPr anchor="b">
            <a:normAutofit/>
          </a:bodyPr>
          <a:lstStyle>
            <a:lvl1pPr algn="l">
              <a:defRPr sz="3600" b="1" cap="none" spc="40" baseline="0">
                <a:ln w="13335" cmpd="sng">
                  <a:solidFill>
                    <a:schemeClr val="accent1">
                      <a:lumMod val="50000"/>
                    </a:schemeClr>
                  </a:solidFill>
                  <a:prstDash val="solid"/>
                </a:ln>
                <a:solidFill>
                  <a:schemeClr val="accent6">
                    <a:tint val="1000"/>
                  </a:schemeClr>
                </a:solidFill>
                <a:effectLst/>
              </a:defRPr>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228600" y="3733800"/>
            <a:ext cx="4419600" cy="1066800"/>
          </a:xfrm>
        </p:spPr>
        <p:txBody>
          <a:bodyPr>
            <a:normAutofit/>
          </a:bodyPr>
          <a:lstStyle>
            <a:lvl1pPr marL="0" indent="0" algn="l">
              <a:buNone/>
              <a:defRPr sz="22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486E1788-F1B6-4AA7-897A-681B88A8A9A1}" type="datetimeFigureOut">
              <a:rPr lang="es-PE" smtClean="0"/>
              <a:t>11/11/2013</a:t>
            </a:fld>
            <a:endParaRPr lang="es-PE"/>
          </a:p>
        </p:txBody>
      </p:sp>
      <p:sp>
        <p:nvSpPr>
          <p:cNvPr id="5" name="Footer Placeholder 4"/>
          <p:cNvSpPr>
            <a:spLocks noGrp="1"/>
          </p:cNvSpPr>
          <p:nvPr>
            <p:ph type="ftr" sz="quarter" idx="11"/>
          </p:nvPr>
        </p:nvSpPr>
        <p:spPr/>
        <p:txBody>
          <a:bodyPr/>
          <a:lstStyle/>
          <a:p>
            <a:endParaRPr lang="es-PE"/>
          </a:p>
        </p:txBody>
      </p:sp>
      <p:sp>
        <p:nvSpPr>
          <p:cNvPr id="6" name="Slide Number Placeholder 5"/>
          <p:cNvSpPr>
            <a:spLocks noGrp="1"/>
          </p:cNvSpPr>
          <p:nvPr>
            <p:ph type="sldNum" sz="quarter" idx="12"/>
          </p:nvPr>
        </p:nvSpPr>
        <p:spPr/>
        <p:txBody>
          <a:bodyPr/>
          <a:lstStyle/>
          <a:p>
            <a:fld id="{704F11FC-661E-4C8C-9FC1-1AE542D08C35}" type="slidenum">
              <a:rPr lang="es-PE" smtClean="0"/>
              <a:t>‹Nº›</a:t>
            </a:fld>
            <a:endParaRPr lang="es-P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3">
        <a:schemeClr val="bg1"/>
      </p:bgRef>
    </p:bg>
    <p:spTree>
      <p:nvGrpSpPr>
        <p:cNvPr id="1" name=""/>
        <p:cNvGrpSpPr/>
        <p:nvPr/>
      </p:nvGrpSpPr>
      <p:grpSpPr>
        <a:xfrm>
          <a:off x="0" y="0"/>
          <a:ext cx="0" cy="0"/>
          <a:chOff x="0" y="0"/>
          <a:chExt cx="0" cy="0"/>
        </a:xfrm>
      </p:grpSpPr>
      <p:grpSp>
        <p:nvGrpSpPr>
          <p:cNvPr id="7" name="Group 92"/>
          <p:cNvGrpSpPr/>
          <p:nvPr/>
        </p:nvGrpSpPr>
        <p:grpSpPr>
          <a:xfrm>
            <a:off x="1" y="-30478"/>
            <a:ext cx="9067799" cy="4846320"/>
            <a:chOff x="1" y="-30477"/>
            <a:chExt cx="9067799" cy="4526277"/>
          </a:xfrm>
        </p:grpSpPr>
        <p:cxnSp>
          <p:nvCxnSpPr>
            <p:cNvPr id="8" name="Straight Connector 7"/>
            <p:cNvCxnSpPr/>
            <p:nvPr/>
          </p:nvCxnSpPr>
          <p:spPr>
            <a:xfrm rot="16200000" flipH="1">
              <a:off x="-27166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6200000" flipH="1">
              <a:off x="-46216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rot="5400000">
              <a:off x="-30976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5400000">
              <a:off x="-206236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16200000" flipH="1">
              <a:off x="-2138565"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rot="16200000" flipH="1">
              <a:off x="-195465" y="1785212"/>
              <a:ext cx="4505731" cy="9144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6200000" flipH="1">
              <a:off x="-1643265" y="2013812"/>
              <a:ext cx="4505731"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5400000">
              <a:off x="-1528964"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6200000" flipH="1">
              <a:off x="-957465" y="2013812"/>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6200000" flipH="1">
              <a:off x="-194806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6200000" flipH="1">
              <a:off x="-652664" y="2166211"/>
              <a:ext cx="4505731" cy="152401"/>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rot="16200000" flipH="1">
              <a:off x="-164326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rot="16200000" flipH="1">
              <a:off x="-1790700" y="2019300"/>
              <a:ext cx="4495800" cy="4572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rot="5400000">
              <a:off x="-555510" y="1535657"/>
              <a:ext cx="4505731"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rot="5400000">
              <a:off x="34087" y="2090964"/>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rot="5400000">
              <a:off x="2617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5400000">
              <a:off x="-67933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16200000" flipH="1">
              <a:off x="-1467052" y="2066200"/>
              <a:ext cx="4505731"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rot="16200000" flipH="1">
              <a:off x="-77839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rot="16200000" flipH="1">
              <a:off x="-118606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rot="16200000" flipH="1">
              <a:off x="-95746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rot="16200000" flipH="1">
              <a:off x="22429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rot="16200000" flipH="1">
              <a:off x="20524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rot="5400000">
              <a:off x="2204835" y="2051912"/>
              <a:ext cx="4505731" cy="3810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rot="5400000">
              <a:off x="45223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rot="16200000" flipH="1">
              <a:off x="376035"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rot="5400000">
              <a:off x="1023735" y="2242139"/>
              <a:ext cx="4505731"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rot="16200000" flipH="1">
              <a:off x="871335" y="2013812"/>
              <a:ext cx="4505731" cy="4572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rot="5400000">
              <a:off x="985636"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16200000" flipH="1">
              <a:off x="1557135" y="2013812"/>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rot="16200000" flipH="1">
              <a:off x="5665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rot="16200000" flipH="1">
              <a:off x="1861936" y="2166211"/>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rot="16200000" flipH="1">
              <a:off x="8713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rot="5400000">
              <a:off x="147435" y="2128112"/>
              <a:ext cx="4505731"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5400000">
              <a:off x="1959090" y="1535657"/>
              <a:ext cx="4505731"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rot="5400000">
              <a:off x="2548687" y="2090964"/>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rot="5400000">
              <a:off x="27763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rot="5400000">
              <a:off x="183526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rot="16200000" flipH="1">
              <a:off x="1047548" y="2066200"/>
              <a:ext cx="4505731"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rot="16200000" flipH="1">
              <a:off x="17362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rot="16200000" flipH="1">
              <a:off x="13285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rot="16200000" flipH="1">
              <a:off x="1557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rot="16200000" flipH="1">
              <a:off x="3919335" y="2166212"/>
              <a:ext cx="4505731" cy="152400"/>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rot="16200000" flipH="1">
              <a:off x="3271636"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rot="5400000">
              <a:off x="38812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rot="5400000">
              <a:off x="3004936" y="2090012"/>
              <a:ext cx="4505730" cy="3048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rot="16200000" flipH="1">
              <a:off x="2242935" y="2013813"/>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rot="16200000" flipH="1">
              <a:off x="3538336" y="2166212"/>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rot="5400000">
              <a:off x="3822180" y="1535657"/>
              <a:ext cx="4505731" cy="1413510"/>
            </a:xfrm>
            <a:prstGeom prst="line">
              <a:avLst/>
            </a:prstGeom>
            <a:ln>
              <a:solidFill>
                <a:schemeClr val="accent1">
                  <a:alpha val="56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rot="5400000">
              <a:off x="4225087" y="2090965"/>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rot="5400000">
              <a:off x="40717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rot="5400000">
              <a:off x="356500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rot="16200000" flipH="1">
              <a:off x="34126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rot="16200000" flipH="1">
              <a:off x="2928735" y="2166212"/>
              <a:ext cx="4505731" cy="152400"/>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rot="16200000" flipH="1">
              <a:off x="3081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rot="5400000">
              <a:off x="464323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rot="16200000" flipH="1">
              <a:off x="4643234"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rot="5400000">
              <a:off x="5214735" y="2242140"/>
              <a:ext cx="4505731"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rot="16200000" flipH="1">
              <a:off x="5062335" y="2013812"/>
              <a:ext cx="4505731"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rot="5400000">
              <a:off x="5176636"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rot="16200000" flipH="1">
              <a:off x="5748135" y="2013813"/>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rot="16200000" flipH="1">
              <a:off x="49099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rot="5400000">
              <a:off x="4795635" y="2128112"/>
              <a:ext cx="4505731"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rot="16200000" flipH="1">
              <a:off x="5390948" y="2066200"/>
              <a:ext cx="4505731"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rot="16200000" flipH="1">
              <a:off x="59272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rot="16200000" flipH="1">
              <a:off x="55195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rot="16200000" flipH="1">
              <a:off x="5748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rot="16200000" flipH="1">
              <a:off x="6433935" y="2166213"/>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rot="16200000" flipH="1">
              <a:off x="6243435" y="2051913"/>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rot="5400000">
              <a:off x="6395835" y="2051913"/>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rot="16200000" flipH="1">
              <a:off x="6052936" y="2166212"/>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rot="5400000">
              <a:off x="6709356" y="2136834"/>
              <a:ext cx="4525755" cy="191133"/>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rot="5400000">
              <a:off x="6026265" y="2040483"/>
              <a:ext cx="4505731" cy="40386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rot="16200000" flipH="1">
              <a:off x="5927205" y="2139543"/>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rot="5400000">
              <a:off x="6738734" y="2242140"/>
              <a:ext cx="4505732" cy="1588"/>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rot="5400000">
              <a:off x="3728835" y="2204312"/>
              <a:ext cx="4505731" cy="76200"/>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rot="16200000" flipH="1">
              <a:off x="4224135" y="2166212"/>
              <a:ext cx="4505731" cy="1524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rot="16200000" flipH="1">
              <a:off x="4414635" y="2051912"/>
              <a:ext cx="4505731" cy="381000"/>
            </a:xfrm>
            <a:prstGeom prst="line">
              <a:avLst/>
            </a:prstGeom>
            <a:ln w="19050">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rot="5400000">
              <a:off x="3309735" y="2090012"/>
              <a:ext cx="4505731" cy="3048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rot="16200000" flipH="1">
              <a:off x="4324148" y="2066200"/>
              <a:ext cx="4505731"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rot="5400000">
              <a:off x="49480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rot="5400000">
              <a:off x="5405235" y="1747112"/>
              <a:ext cx="4505731" cy="990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rot="16200000" flipH="1">
              <a:off x="2547735" y="2013814"/>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grpSp>
      <p:sp>
        <p:nvSpPr>
          <p:cNvPr id="94" name="Rectangle 93"/>
          <p:cNvSpPr/>
          <p:nvPr/>
        </p:nvSpPr>
        <p:spPr>
          <a:xfrm>
            <a:off x="0" y="4311168"/>
            <a:ext cx="9144000" cy="1905000"/>
          </a:xfrm>
          <a:prstGeom prst="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cxnSp>
        <p:nvCxnSpPr>
          <p:cNvPr id="96" name="Straight Connector 95"/>
          <p:cNvCxnSpPr/>
          <p:nvPr/>
        </p:nvCxnSpPr>
        <p:spPr>
          <a:xfrm>
            <a:off x="0" y="4387368"/>
            <a:ext cx="91440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a:off x="0" y="6138380"/>
            <a:ext cx="91440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457200" y="5621364"/>
            <a:ext cx="8305800" cy="414649"/>
          </a:xfrm>
        </p:spPr>
        <p:txBody>
          <a:bodyPr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95" name="Title 94"/>
          <p:cNvSpPr>
            <a:spLocks noGrp="1"/>
          </p:cNvSpPr>
          <p:nvPr>
            <p:ph type="title"/>
          </p:nvPr>
        </p:nvSpPr>
        <p:spPr>
          <a:xfrm>
            <a:off x="457200" y="4463568"/>
            <a:ext cx="8305800" cy="1143000"/>
          </a:xfrm>
        </p:spPr>
        <p:txBody>
          <a:bodyPr/>
          <a:lstStyle/>
          <a:p>
            <a:r>
              <a:rPr lang="es-ES" smtClean="0"/>
              <a:t>Haga clic para modificar el estilo de título del patrón</a:t>
            </a:r>
            <a:endParaRPr lang="en-US"/>
          </a:p>
        </p:txBody>
      </p:sp>
      <p:sp>
        <p:nvSpPr>
          <p:cNvPr id="2" name="Date Placeholder 1"/>
          <p:cNvSpPr>
            <a:spLocks noGrp="1"/>
          </p:cNvSpPr>
          <p:nvPr>
            <p:ph type="dt" sz="half" idx="10"/>
          </p:nvPr>
        </p:nvSpPr>
        <p:spPr/>
        <p:txBody>
          <a:bodyPr/>
          <a:lstStyle/>
          <a:p>
            <a:fld id="{486E1788-F1B6-4AA7-897A-681B88A8A9A1}" type="datetimeFigureOut">
              <a:rPr lang="es-PE" smtClean="0"/>
              <a:t>11/11/2013</a:t>
            </a:fld>
            <a:endParaRPr lang="es-PE"/>
          </a:p>
        </p:txBody>
      </p:sp>
      <p:sp>
        <p:nvSpPr>
          <p:cNvPr id="91" name="Footer Placeholder 90"/>
          <p:cNvSpPr>
            <a:spLocks noGrp="1"/>
          </p:cNvSpPr>
          <p:nvPr>
            <p:ph type="ftr" sz="quarter" idx="11"/>
          </p:nvPr>
        </p:nvSpPr>
        <p:spPr/>
        <p:txBody>
          <a:bodyPr/>
          <a:lstStyle/>
          <a:p>
            <a:endParaRPr lang="es-PE"/>
          </a:p>
        </p:txBody>
      </p:sp>
      <p:sp>
        <p:nvSpPr>
          <p:cNvPr id="92" name="Slide Number Placeholder 91"/>
          <p:cNvSpPr>
            <a:spLocks noGrp="1"/>
          </p:cNvSpPr>
          <p:nvPr>
            <p:ph type="sldNum" sz="quarter" idx="12"/>
          </p:nvPr>
        </p:nvSpPr>
        <p:spPr/>
        <p:txBody>
          <a:bodyPr/>
          <a:lstStyle/>
          <a:p>
            <a:fld id="{704F11FC-661E-4C8C-9FC1-1AE542D08C35}" type="slidenum">
              <a:rPr lang="es-PE" smtClean="0"/>
              <a:t>‹Nº›</a:t>
            </a:fld>
            <a:endParaRPr lang="es-PE"/>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Date Placeholder 4"/>
          <p:cNvSpPr>
            <a:spLocks noGrp="1"/>
          </p:cNvSpPr>
          <p:nvPr>
            <p:ph type="dt" sz="half" idx="10"/>
          </p:nvPr>
        </p:nvSpPr>
        <p:spPr/>
        <p:txBody>
          <a:bodyPr/>
          <a:lstStyle/>
          <a:p>
            <a:fld id="{486E1788-F1B6-4AA7-897A-681B88A8A9A1}" type="datetimeFigureOut">
              <a:rPr lang="es-PE" smtClean="0"/>
              <a:t>11/11/2013</a:t>
            </a:fld>
            <a:endParaRPr lang="es-PE"/>
          </a:p>
        </p:txBody>
      </p:sp>
      <p:sp>
        <p:nvSpPr>
          <p:cNvPr id="6" name="Footer Placeholder 5"/>
          <p:cNvSpPr>
            <a:spLocks noGrp="1"/>
          </p:cNvSpPr>
          <p:nvPr>
            <p:ph type="ftr" sz="quarter" idx="11"/>
          </p:nvPr>
        </p:nvSpPr>
        <p:spPr/>
        <p:txBody>
          <a:bodyPr/>
          <a:lstStyle/>
          <a:p>
            <a:endParaRPr lang="es-PE"/>
          </a:p>
        </p:txBody>
      </p:sp>
      <p:sp>
        <p:nvSpPr>
          <p:cNvPr id="7" name="Slide Number Placeholder 6"/>
          <p:cNvSpPr>
            <a:spLocks noGrp="1"/>
          </p:cNvSpPr>
          <p:nvPr>
            <p:ph type="sldNum" sz="quarter" idx="12"/>
          </p:nvPr>
        </p:nvSpPr>
        <p:spPr/>
        <p:txBody>
          <a:bodyPr/>
          <a:lstStyle/>
          <a:p>
            <a:fld id="{704F11FC-661E-4C8C-9FC1-1AE542D08C35}" type="slidenum">
              <a:rPr lang="es-PE" smtClean="0"/>
              <a:t>‹Nº›</a:t>
            </a:fld>
            <a:endParaRPr lang="es-P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7" name="Date Placeholder 6"/>
          <p:cNvSpPr>
            <a:spLocks noGrp="1"/>
          </p:cNvSpPr>
          <p:nvPr>
            <p:ph type="dt" sz="half" idx="10"/>
          </p:nvPr>
        </p:nvSpPr>
        <p:spPr/>
        <p:txBody>
          <a:bodyPr/>
          <a:lstStyle/>
          <a:p>
            <a:fld id="{486E1788-F1B6-4AA7-897A-681B88A8A9A1}" type="datetimeFigureOut">
              <a:rPr lang="es-PE" smtClean="0"/>
              <a:t>11/11/2013</a:t>
            </a:fld>
            <a:endParaRPr lang="es-PE"/>
          </a:p>
        </p:txBody>
      </p:sp>
      <p:sp>
        <p:nvSpPr>
          <p:cNvPr id="8" name="Footer Placeholder 7"/>
          <p:cNvSpPr>
            <a:spLocks noGrp="1"/>
          </p:cNvSpPr>
          <p:nvPr>
            <p:ph type="ftr" sz="quarter" idx="11"/>
          </p:nvPr>
        </p:nvSpPr>
        <p:spPr/>
        <p:txBody>
          <a:bodyPr/>
          <a:lstStyle/>
          <a:p>
            <a:endParaRPr lang="es-PE"/>
          </a:p>
        </p:txBody>
      </p:sp>
      <p:sp>
        <p:nvSpPr>
          <p:cNvPr id="9" name="Slide Number Placeholder 8"/>
          <p:cNvSpPr>
            <a:spLocks noGrp="1"/>
          </p:cNvSpPr>
          <p:nvPr>
            <p:ph type="sldNum" sz="quarter" idx="12"/>
          </p:nvPr>
        </p:nvSpPr>
        <p:spPr/>
        <p:txBody>
          <a:bodyPr/>
          <a:lstStyle/>
          <a:p>
            <a:fld id="{704F11FC-661E-4C8C-9FC1-1AE542D08C35}" type="slidenum">
              <a:rPr lang="es-PE" smtClean="0"/>
              <a:t>‹Nº›</a:t>
            </a:fld>
            <a:endParaRPr lang="es-P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Date Placeholder 2"/>
          <p:cNvSpPr>
            <a:spLocks noGrp="1"/>
          </p:cNvSpPr>
          <p:nvPr>
            <p:ph type="dt" sz="half" idx="10"/>
          </p:nvPr>
        </p:nvSpPr>
        <p:spPr/>
        <p:txBody>
          <a:bodyPr/>
          <a:lstStyle/>
          <a:p>
            <a:fld id="{486E1788-F1B6-4AA7-897A-681B88A8A9A1}" type="datetimeFigureOut">
              <a:rPr lang="es-PE" smtClean="0"/>
              <a:t>11/11/2013</a:t>
            </a:fld>
            <a:endParaRPr lang="es-PE"/>
          </a:p>
        </p:txBody>
      </p:sp>
      <p:sp>
        <p:nvSpPr>
          <p:cNvPr id="4" name="Footer Placeholder 3"/>
          <p:cNvSpPr>
            <a:spLocks noGrp="1"/>
          </p:cNvSpPr>
          <p:nvPr>
            <p:ph type="ftr" sz="quarter" idx="11"/>
          </p:nvPr>
        </p:nvSpPr>
        <p:spPr/>
        <p:txBody>
          <a:bodyPr/>
          <a:lstStyle/>
          <a:p>
            <a:endParaRPr lang="es-PE"/>
          </a:p>
        </p:txBody>
      </p:sp>
      <p:sp>
        <p:nvSpPr>
          <p:cNvPr id="5" name="Slide Number Placeholder 4"/>
          <p:cNvSpPr>
            <a:spLocks noGrp="1"/>
          </p:cNvSpPr>
          <p:nvPr>
            <p:ph type="sldNum" sz="quarter" idx="12"/>
          </p:nvPr>
        </p:nvSpPr>
        <p:spPr/>
        <p:txBody>
          <a:bodyPr/>
          <a:lstStyle/>
          <a:p>
            <a:fld id="{704F11FC-661E-4C8C-9FC1-1AE542D08C35}" type="slidenum">
              <a:rPr lang="es-PE" smtClean="0"/>
              <a:t>‹Nº›</a:t>
            </a:fld>
            <a:endParaRPr lang="es-P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6E1788-F1B6-4AA7-897A-681B88A8A9A1}" type="datetimeFigureOut">
              <a:rPr lang="es-PE" smtClean="0"/>
              <a:t>11/11/2013</a:t>
            </a:fld>
            <a:endParaRPr lang="es-PE"/>
          </a:p>
        </p:txBody>
      </p:sp>
      <p:sp>
        <p:nvSpPr>
          <p:cNvPr id="3" name="Footer Placeholder 2"/>
          <p:cNvSpPr>
            <a:spLocks noGrp="1"/>
          </p:cNvSpPr>
          <p:nvPr>
            <p:ph type="ftr" sz="quarter" idx="11"/>
          </p:nvPr>
        </p:nvSpPr>
        <p:spPr/>
        <p:txBody>
          <a:bodyPr/>
          <a:lstStyle/>
          <a:p>
            <a:endParaRPr lang="es-PE"/>
          </a:p>
        </p:txBody>
      </p:sp>
      <p:sp>
        <p:nvSpPr>
          <p:cNvPr id="4" name="Slide Number Placeholder 3"/>
          <p:cNvSpPr>
            <a:spLocks noGrp="1"/>
          </p:cNvSpPr>
          <p:nvPr>
            <p:ph type="sldNum" sz="quarter" idx="12"/>
          </p:nvPr>
        </p:nvSpPr>
        <p:spPr/>
        <p:txBody>
          <a:bodyPr/>
          <a:lstStyle/>
          <a:p>
            <a:fld id="{704F11FC-661E-4C8C-9FC1-1AE542D08C35}" type="slidenum">
              <a:rPr lang="es-PE" smtClean="0"/>
              <a:t>‹Nº›</a:t>
            </a:fld>
            <a:endParaRPr lang="es-P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3" name="Content Placeholder 2"/>
          <p:cNvSpPr>
            <a:spLocks noGrp="1"/>
          </p:cNvSpPr>
          <p:nvPr>
            <p:ph idx="1"/>
          </p:nvPr>
        </p:nvSpPr>
        <p:spPr>
          <a:xfrm>
            <a:off x="3200400" y="273050"/>
            <a:ext cx="54864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486E1788-F1B6-4AA7-897A-681B88A8A9A1}" type="datetimeFigureOut">
              <a:rPr lang="es-PE" smtClean="0"/>
              <a:t>11/11/2013</a:t>
            </a:fld>
            <a:endParaRPr lang="es-PE"/>
          </a:p>
        </p:txBody>
      </p:sp>
      <p:sp>
        <p:nvSpPr>
          <p:cNvPr id="6" name="Footer Placeholder 5"/>
          <p:cNvSpPr>
            <a:spLocks noGrp="1"/>
          </p:cNvSpPr>
          <p:nvPr>
            <p:ph type="ftr" sz="quarter" idx="11"/>
          </p:nvPr>
        </p:nvSpPr>
        <p:spPr/>
        <p:txBody>
          <a:bodyPr/>
          <a:lstStyle/>
          <a:p>
            <a:endParaRPr lang="es-PE"/>
          </a:p>
        </p:txBody>
      </p:sp>
      <p:sp>
        <p:nvSpPr>
          <p:cNvPr id="7" name="Slide Number Placeholder 6"/>
          <p:cNvSpPr>
            <a:spLocks noGrp="1"/>
          </p:cNvSpPr>
          <p:nvPr>
            <p:ph type="sldNum" sz="quarter" idx="12"/>
          </p:nvPr>
        </p:nvSpPr>
        <p:spPr/>
        <p:txBody>
          <a:bodyPr/>
          <a:lstStyle/>
          <a:p>
            <a:fld id="{704F11FC-661E-4C8C-9FC1-1AE542D08C35}" type="slidenum">
              <a:rPr lang="es-PE" smtClean="0"/>
              <a:t>‹Nº›</a:t>
            </a:fld>
            <a:endParaRPr lang="es-PE"/>
          </a:p>
        </p:txBody>
      </p:sp>
      <p:sp>
        <p:nvSpPr>
          <p:cNvPr id="37" name="Rectangle 36"/>
          <p:cNvSpPr/>
          <p:nvPr/>
        </p:nvSpPr>
        <p:spPr>
          <a:xfrm>
            <a:off x="0" y="1563624"/>
            <a:ext cx="2761488" cy="3313176"/>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cxnSp>
        <p:nvCxnSpPr>
          <p:cNvPr id="39" name="Straight Connector 38"/>
          <p:cNvCxnSpPr/>
          <p:nvPr/>
        </p:nvCxnSpPr>
        <p:spPr>
          <a:xfrm rot="5400000">
            <a:off x="1128157" y="3221339"/>
            <a:ext cx="3017520"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0" y="1712976"/>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0" y="4733544"/>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52400" y="1901952"/>
            <a:ext cx="2377440" cy="1371600"/>
          </a:xfrm>
        </p:spPr>
        <p:txBody>
          <a:bodyPr anchor="b">
            <a:normAutofit/>
          </a:bodyPr>
          <a:lstStyle>
            <a:lvl1pPr algn="l" defTabSz="914400" rtl="0" eaLnBrk="1" latinLnBrk="0" hangingPunct="1">
              <a:spcBef>
                <a:spcPct val="0"/>
              </a:spcBef>
              <a:buNone/>
              <a:tabLst>
                <a:tab pos="3830638" algn="l"/>
              </a:tabLst>
              <a:defRPr lang="en-US" sz="2600" b="1" kern="1200" cap="none" spc="20" baseline="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mj-lt"/>
                <a:ea typeface="+mj-ea"/>
                <a:cs typeface="+mj-cs"/>
              </a:defRPr>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152400" y="3273552"/>
            <a:ext cx="2377440" cy="1371600"/>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200400" y="381000"/>
            <a:ext cx="5562600" cy="5638800"/>
          </a:xfrm>
          <a:solidFill>
            <a:schemeClr val="bg2"/>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a:p>
        </p:txBody>
      </p:sp>
      <p:sp>
        <p:nvSpPr>
          <p:cNvPr id="5" name="Date Placeholder 4"/>
          <p:cNvSpPr>
            <a:spLocks noGrp="1"/>
          </p:cNvSpPr>
          <p:nvPr>
            <p:ph type="dt" sz="half" idx="10"/>
          </p:nvPr>
        </p:nvSpPr>
        <p:spPr/>
        <p:txBody>
          <a:bodyPr/>
          <a:lstStyle/>
          <a:p>
            <a:fld id="{486E1788-F1B6-4AA7-897A-681B88A8A9A1}" type="datetimeFigureOut">
              <a:rPr lang="es-PE" smtClean="0"/>
              <a:t>11/11/2013</a:t>
            </a:fld>
            <a:endParaRPr lang="es-PE"/>
          </a:p>
        </p:txBody>
      </p:sp>
      <p:sp>
        <p:nvSpPr>
          <p:cNvPr id="6" name="Footer Placeholder 5"/>
          <p:cNvSpPr>
            <a:spLocks noGrp="1"/>
          </p:cNvSpPr>
          <p:nvPr>
            <p:ph type="ftr" sz="quarter" idx="11"/>
          </p:nvPr>
        </p:nvSpPr>
        <p:spPr/>
        <p:txBody>
          <a:bodyPr/>
          <a:lstStyle/>
          <a:p>
            <a:endParaRPr lang="es-PE"/>
          </a:p>
        </p:txBody>
      </p:sp>
      <p:sp>
        <p:nvSpPr>
          <p:cNvPr id="7" name="Slide Number Placeholder 6"/>
          <p:cNvSpPr>
            <a:spLocks noGrp="1"/>
          </p:cNvSpPr>
          <p:nvPr>
            <p:ph type="sldNum" sz="quarter" idx="12"/>
          </p:nvPr>
        </p:nvSpPr>
        <p:spPr/>
        <p:txBody>
          <a:bodyPr/>
          <a:lstStyle/>
          <a:p>
            <a:fld id="{704F11FC-661E-4C8C-9FC1-1AE542D08C35}" type="slidenum">
              <a:rPr lang="es-PE" smtClean="0"/>
              <a:t>‹Nº›</a:t>
            </a:fld>
            <a:endParaRPr lang="es-PE"/>
          </a:p>
        </p:txBody>
      </p:sp>
      <p:sp>
        <p:nvSpPr>
          <p:cNvPr id="33" name="Rectangle 32"/>
          <p:cNvSpPr/>
          <p:nvPr/>
        </p:nvSpPr>
        <p:spPr>
          <a:xfrm>
            <a:off x="0" y="1563624"/>
            <a:ext cx="2761488" cy="3313176"/>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cxnSp>
        <p:nvCxnSpPr>
          <p:cNvPr id="34" name="Straight Connector 33"/>
          <p:cNvCxnSpPr/>
          <p:nvPr/>
        </p:nvCxnSpPr>
        <p:spPr>
          <a:xfrm rot="5400000">
            <a:off x="1128157" y="3221339"/>
            <a:ext cx="3017520"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0" y="1712976"/>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0" y="4733544"/>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55448" y="1905000"/>
            <a:ext cx="2377440" cy="1371600"/>
          </a:xfrm>
        </p:spPr>
        <p:txBody>
          <a:bodyPr anchor="b">
            <a:normAutofit/>
          </a:bodyPr>
          <a:lstStyle>
            <a:lvl1pPr algn="l">
              <a:defRPr sz="2600" b="1" cap="none" spc="20" baseline="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defRPr>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152400" y="3276600"/>
            <a:ext cx="2377440" cy="1371600"/>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486E1788-F1B6-4AA7-897A-681B88A8A9A1}" type="datetimeFigureOut">
              <a:rPr lang="es-PE" smtClean="0"/>
              <a:t>11/11/2013</a:t>
            </a:fld>
            <a:endParaRPr lang="es-PE"/>
          </a:p>
        </p:txBody>
      </p:sp>
      <p:sp>
        <p:nvSpPr>
          <p:cNvPr id="5" name="Footer Placeholder 4"/>
          <p:cNvSpPr>
            <a:spLocks noGrp="1"/>
          </p:cNvSpPr>
          <p:nvPr>
            <p:ph type="ftr" sz="quarter" idx="11"/>
          </p:nvPr>
        </p:nvSpPr>
        <p:spPr/>
        <p:txBody>
          <a:bodyPr/>
          <a:lstStyle/>
          <a:p>
            <a:endParaRPr lang="es-PE"/>
          </a:p>
        </p:txBody>
      </p:sp>
      <p:sp>
        <p:nvSpPr>
          <p:cNvPr id="6" name="Slide Number Placeholder 5"/>
          <p:cNvSpPr>
            <a:spLocks noGrp="1"/>
          </p:cNvSpPr>
          <p:nvPr>
            <p:ph type="sldNum" sz="quarter" idx="12"/>
          </p:nvPr>
        </p:nvSpPr>
        <p:spPr/>
        <p:txBody>
          <a:bodyPr/>
          <a:lstStyle/>
          <a:p>
            <a:fld id="{704F11FC-661E-4C8C-9FC1-1AE542D08C35}" type="slidenum">
              <a:rPr lang="es-PE" smtClean="0"/>
              <a:t>‹Nº›</a:t>
            </a:fld>
            <a:endParaRPr lang="es-P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486E1788-F1B6-4AA7-897A-681B88A8A9A1}" type="datetimeFigureOut">
              <a:rPr lang="es-PE" smtClean="0"/>
              <a:t>11/11/2013</a:t>
            </a:fld>
            <a:endParaRPr lang="es-PE"/>
          </a:p>
        </p:txBody>
      </p:sp>
      <p:sp>
        <p:nvSpPr>
          <p:cNvPr id="5" name="Footer Placeholder 4"/>
          <p:cNvSpPr>
            <a:spLocks noGrp="1"/>
          </p:cNvSpPr>
          <p:nvPr>
            <p:ph type="ftr" sz="quarter" idx="11"/>
          </p:nvPr>
        </p:nvSpPr>
        <p:spPr/>
        <p:txBody>
          <a:bodyPr/>
          <a:lstStyle/>
          <a:p>
            <a:endParaRPr lang="es-PE"/>
          </a:p>
        </p:txBody>
      </p:sp>
      <p:sp>
        <p:nvSpPr>
          <p:cNvPr id="6" name="Slide Number Placeholder 5"/>
          <p:cNvSpPr>
            <a:spLocks noGrp="1"/>
          </p:cNvSpPr>
          <p:nvPr>
            <p:ph type="sldNum" sz="quarter" idx="12"/>
          </p:nvPr>
        </p:nvSpPr>
        <p:spPr/>
        <p:txBody>
          <a:bodyPr/>
          <a:lstStyle/>
          <a:p>
            <a:fld id="{704F11FC-661E-4C8C-9FC1-1AE542D08C35}" type="slidenum">
              <a:rPr lang="es-PE" smtClean="0"/>
              <a:t>‹Nº›</a:t>
            </a:fld>
            <a:endParaRPr lang="es-P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90" name="Rectangle 189"/>
          <p:cNvSpPr/>
          <p:nvPr/>
        </p:nvSpPr>
        <p:spPr>
          <a:xfrm>
            <a:off x="149352" y="137160"/>
            <a:ext cx="8869680" cy="6583680"/>
          </a:xfrm>
          <a:prstGeom prst="rect">
            <a:avLst/>
          </a:prstGeom>
          <a:noFill/>
          <a:ln w="19050" cmpd="sng">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b">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457200" y="6312408"/>
            <a:ext cx="2133600" cy="365125"/>
          </a:xfrm>
          <a:prstGeom prst="rect">
            <a:avLst/>
          </a:prstGeom>
        </p:spPr>
        <p:txBody>
          <a:bodyPr vert="horz" lIns="91440" tIns="45720" rIns="91440" bIns="45720" rtlCol="0" anchor="ctr"/>
          <a:lstStyle>
            <a:lvl1pPr algn="l">
              <a:defRPr sz="1200">
                <a:solidFill>
                  <a:schemeClr val="tx2"/>
                </a:solidFill>
              </a:defRPr>
            </a:lvl1pPr>
          </a:lstStyle>
          <a:p>
            <a:fld id="{486E1788-F1B6-4AA7-897A-681B88A8A9A1}" type="datetimeFigureOut">
              <a:rPr lang="es-PE" smtClean="0"/>
              <a:t>11/11/2013</a:t>
            </a:fld>
            <a:endParaRPr lang="es-PE"/>
          </a:p>
        </p:txBody>
      </p:sp>
      <p:sp>
        <p:nvSpPr>
          <p:cNvPr id="5" name="Footer Placeholder 4"/>
          <p:cNvSpPr>
            <a:spLocks noGrp="1"/>
          </p:cNvSpPr>
          <p:nvPr>
            <p:ph type="ftr" sz="quarter" idx="3"/>
          </p:nvPr>
        </p:nvSpPr>
        <p:spPr>
          <a:xfrm>
            <a:off x="2831123" y="6312408"/>
            <a:ext cx="3481754" cy="365125"/>
          </a:xfrm>
          <a:prstGeom prst="rect">
            <a:avLst/>
          </a:prstGeom>
        </p:spPr>
        <p:txBody>
          <a:bodyPr vert="horz" lIns="91440" tIns="45720" rIns="91440" bIns="45720" rtlCol="0" anchor="ctr"/>
          <a:lstStyle>
            <a:lvl1pPr algn="ctr">
              <a:defRPr sz="1200">
                <a:solidFill>
                  <a:schemeClr val="tx2"/>
                </a:solidFill>
              </a:defRPr>
            </a:lvl1pPr>
          </a:lstStyle>
          <a:p>
            <a:endParaRPr lang="es-PE"/>
          </a:p>
        </p:txBody>
      </p:sp>
      <p:sp>
        <p:nvSpPr>
          <p:cNvPr id="6" name="Slide Number Placeholder 5"/>
          <p:cNvSpPr>
            <a:spLocks noGrp="1"/>
          </p:cNvSpPr>
          <p:nvPr>
            <p:ph type="sldNum" sz="quarter" idx="4"/>
          </p:nvPr>
        </p:nvSpPr>
        <p:spPr>
          <a:xfrm>
            <a:off x="6553200" y="6312408"/>
            <a:ext cx="2133600" cy="365125"/>
          </a:xfrm>
          <a:prstGeom prst="rect">
            <a:avLst/>
          </a:prstGeom>
        </p:spPr>
        <p:txBody>
          <a:bodyPr vert="horz" lIns="91440" tIns="45720" rIns="91440" bIns="45720" rtlCol="0" anchor="ctr"/>
          <a:lstStyle>
            <a:lvl1pPr algn="r">
              <a:defRPr sz="1200">
                <a:solidFill>
                  <a:schemeClr val="tx2"/>
                </a:solidFill>
              </a:defRPr>
            </a:lvl1pPr>
          </a:lstStyle>
          <a:p>
            <a:fld id="{704F11FC-661E-4C8C-9FC1-1AE542D08C35}" type="slidenum">
              <a:rPr lang="es-PE" smtClean="0"/>
              <a:t>‹Nº›</a:t>
            </a:fld>
            <a:endParaRPr lang="es-PE"/>
          </a:p>
        </p:txBody>
      </p:sp>
    </p:spTree>
  </p:cSld>
  <p:clrMap bg1="dk1" tx1="lt1" bg2="dk2" tx2="lt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l" defTabSz="914400" rtl="0" eaLnBrk="1" latinLnBrk="0" hangingPunct="1">
        <a:spcBef>
          <a:spcPct val="0"/>
        </a:spcBef>
        <a:buNone/>
        <a:tabLst>
          <a:tab pos="3830638" algn="l"/>
        </a:tabLst>
        <a:defRPr sz="3600" b="1" kern="1200" cap="none" spc="50">
          <a:ln w="13335" cmpd="sng">
            <a:solidFill>
              <a:schemeClr val="accent1">
                <a:lumMod val="50000"/>
              </a:schemeClr>
            </a:solidFill>
            <a:prstDash val="solid"/>
          </a:ln>
          <a:solidFill>
            <a:schemeClr val="accent6">
              <a:tint val="1000"/>
            </a:schemeClr>
          </a:solidFill>
          <a:effectLst/>
          <a:latin typeface="+mj-lt"/>
          <a:ea typeface="+mj-ea"/>
          <a:cs typeface="+mj-cs"/>
        </a:defRPr>
      </a:lvl1pPr>
    </p:titleStyle>
    <p:bodyStyle>
      <a:lvl1pPr marL="274320" indent="-274320" algn="l" defTabSz="914400" rtl="0" eaLnBrk="1" latinLnBrk="0" hangingPunct="1">
        <a:spcBef>
          <a:spcPct val="20000"/>
        </a:spcBef>
        <a:buClr>
          <a:schemeClr val="accent1">
            <a:lumMod val="60000"/>
            <a:lumOff val="40000"/>
          </a:schemeClr>
        </a:buClr>
        <a:buFont typeface="Arial" pitchFamily="34" charset="0"/>
        <a:buChar char="•"/>
        <a:defRPr sz="2400" kern="1200">
          <a:solidFill>
            <a:schemeClr val="tx2"/>
          </a:solidFill>
          <a:latin typeface="+mn-lt"/>
          <a:ea typeface="+mn-ea"/>
          <a:cs typeface="+mn-cs"/>
        </a:defRPr>
      </a:lvl1pPr>
      <a:lvl2pPr marL="548640" indent="-182880" algn="l" defTabSz="914400" rtl="0" eaLnBrk="1" latinLnBrk="0" hangingPunct="1">
        <a:spcBef>
          <a:spcPct val="20000"/>
        </a:spcBef>
        <a:buClr>
          <a:schemeClr val="accent1">
            <a:lumMod val="60000"/>
            <a:lumOff val="40000"/>
          </a:schemeClr>
        </a:buClr>
        <a:buFont typeface="Arial" pitchFamily="34" charset="0"/>
        <a:buChar char="•"/>
        <a:defRPr sz="20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3pPr>
      <a:lvl4pPr marL="118872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4pPr>
      <a:lvl5pPr marL="1463040" indent="-228600" algn="l" defTabSz="914400" rtl="0" eaLnBrk="1" latinLnBrk="0" hangingPunct="1">
        <a:spcBef>
          <a:spcPct val="20000"/>
        </a:spcBef>
        <a:buClr>
          <a:schemeClr val="accent4"/>
        </a:buClr>
        <a:buFont typeface="Arial" pitchFamily="34" charset="0"/>
        <a:buChar char="•"/>
        <a:defRPr sz="1600" kern="1200" baseline="0">
          <a:solidFill>
            <a:schemeClr val="tx2"/>
          </a:solidFill>
          <a:latin typeface="+mn-lt"/>
          <a:ea typeface="+mn-ea"/>
          <a:cs typeface="+mn-cs"/>
        </a:defRPr>
      </a:lvl5pPr>
      <a:lvl6pPr marL="1691640" indent="-182880" algn="l" defTabSz="914400" rtl="0" eaLnBrk="1" latinLnBrk="0" hangingPunct="1">
        <a:spcBef>
          <a:spcPct val="20000"/>
        </a:spcBef>
        <a:buClr>
          <a:schemeClr val="accent5"/>
        </a:buClr>
        <a:buFont typeface="Arial" pitchFamily="34" charset="0"/>
        <a:buChar char="•"/>
        <a:defRPr sz="1600" kern="1200">
          <a:solidFill>
            <a:schemeClr val="tx1"/>
          </a:solidFill>
          <a:latin typeface="+mn-lt"/>
          <a:ea typeface="+mn-ea"/>
          <a:cs typeface="+mn-cs"/>
        </a:defRPr>
      </a:lvl6pPr>
      <a:lvl7pPr marL="19202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7pPr>
      <a:lvl8pPr marL="2148840" indent="-182880" algn="l" defTabSz="914400" rtl="0" eaLnBrk="1" latinLnBrk="0" hangingPunct="1">
        <a:spcBef>
          <a:spcPct val="20000"/>
        </a:spcBef>
        <a:buClr>
          <a:schemeClr val="accent3"/>
        </a:buClr>
        <a:buFont typeface="Arial" pitchFamily="34" charset="0"/>
        <a:buChar char="•"/>
        <a:defRPr sz="1600" kern="1200">
          <a:solidFill>
            <a:schemeClr val="tx1"/>
          </a:solidFill>
          <a:latin typeface="+mn-lt"/>
          <a:ea typeface="+mn-ea"/>
          <a:cs typeface="+mn-cs"/>
        </a:defRPr>
      </a:lvl8pPr>
      <a:lvl9pPr marL="23774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idx="4294967295"/>
          </p:nvPr>
        </p:nvSpPr>
        <p:spPr>
          <a:xfrm>
            <a:off x="971600" y="476672"/>
            <a:ext cx="7020272" cy="1371600"/>
          </a:xfrm>
        </p:spPr>
        <p:txBody>
          <a:bodyPr>
            <a:normAutofit/>
          </a:bodyPr>
          <a:lstStyle/>
          <a:p>
            <a:pPr algn="ctr"/>
            <a:r>
              <a:rPr lang="es-PE" sz="3600" dirty="0" smtClean="0"/>
              <a:t>INTERRUPTORES Y SECCIONADORES DE </a:t>
            </a:r>
            <a:r>
              <a:rPr lang="es-PE" sz="3600" dirty="0" smtClean="0"/>
              <a:t>POTENCIA</a:t>
            </a:r>
            <a:endParaRPr lang="es-PE" sz="3600" dirty="0"/>
          </a:p>
        </p:txBody>
      </p:sp>
      <p:sp>
        <p:nvSpPr>
          <p:cNvPr id="3" name="2 Subtítulo"/>
          <p:cNvSpPr>
            <a:spLocks noGrp="1"/>
          </p:cNvSpPr>
          <p:nvPr>
            <p:ph type="body" sz="half" idx="4294967295"/>
          </p:nvPr>
        </p:nvSpPr>
        <p:spPr>
          <a:xfrm>
            <a:off x="539552" y="1991424"/>
            <a:ext cx="6768752" cy="1371600"/>
          </a:xfrm>
        </p:spPr>
        <p:txBody>
          <a:bodyPr>
            <a:noAutofit/>
          </a:bodyPr>
          <a:lstStyle/>
          <a:p>
            <a:pPr marL="0" indent="0" algn="just">
              <a:buNone/>
            </a:pPr>
            <a:r>
              <a:rPr lang="es-PE" sz="2000" dirty="0" smtClean="0"/>
              <a:t>Curso</a:t>
            </a:r>
            <a:r>
              <a:rPr lang="es-PE" sz="2000" dirty="0" smtClean="0"/>
              <a:t>: Líneas de </a:t>
            </a:r>
            <a:r>
              <a:rPr lang="es-PE" sz="2000" dirty="0" smtClean="0"/>
              <a:t>Transmisión.</a:t>
            </a:r>
            <a:endParaRPr lang="es-PE" sz="2000" dirty="0"/>
          </a:p>
          <a:p>
            <a:pPr marL="0" indent="0" algn="just">
              <a:buNone/>
            </a:pPr>
            <a:r>
              <a:rPr lang="es-PE" sz="2000" dirty="0" smtClean="0"/>
              <a:t>Docente</a:t>
            </a:r>
            <a:r>
              <a:rPr lang="es-PE" sz="2000" dirty="0" smtClean="0"/>
              <a:t>: Ing. </a:t>
            </a:r>
            <a:r>
              <a:rPr lang="es-PE" sz="2000" dirty="0" err="1" smtClean="0"/>
              <a:t>Fabrizio</a:t>
            </a:r>
            <a:r>
              <a:rPr lang="es-PE" sz="2000" dirty="0" smtClean="0"/>
              <a:t> Millán M</a:t>
            </a:r>
            <a:r>
              <a:rPr lang="es-PE" sz="2000" dirty="0" smtClean="0"/>
              <a:t>.</a:t>
            </a:r>
            <a:endParaRPr lang="es-PE" sz="2000" dirty="0" smtClean="0"/>
          </a:p>
          <a:p>
            <a:pPr marL="0" indent="0" algn="just">
              <a:buNone/>
            </a:pPr>
            <a:r>
              <a:rPr lang="es-PE" sz="2000" dirty="0" smtClean="0"/>
              <a:t>Integrantes: </a:t>
            </a:r>
          </a:p>
          <a:p>
            <a:pPr marL="514350" indent="-514350" algn="just">
              <a:buAutoNum type="arabicPeriod"/>
            </a:pPr>
            <a:r>
              <a:rPr lang="es-PE" sz="2000" dirty="0" smtClean="0"/>
              <a:t>Torres Santamaría, Gustavo M.</a:t>
            </a:r>
          </a:p>
          <a:p>
            <a:pPr marL="514350" indent="-514350" algn="just">
              <a:buAutoNum type="arabicPeriod"/>
            </a:pPr>
            <a:r>
              <a:rPr lang="es-PE" sz="2000" dirty="0" err="1" smtClean="0"/>
              <a:t>Goñas</a:t>
            </a:r>
            <a:r>
              <a:rPr lang="es-PE" sz="2000" dirty="0" smtClean="0"/>
              <a:t> Mendoza, James E.</a:t>
            </a:r>
          </a:p>
          <a:p>
            <a:pPr marL="514350" indent="-514350" algn="just">
              <a:buAutoNum type="arabicPeriod"/>
            </a:pPr>
            <a:r>
              <a:rPr lang="es-PE" sz="2000" dirty="0" smtClean="0"/>
              <a:t>Peña Gamboa, Jimmy. E.</a:t>
            </a:r>
            <a:endParaRPr lang="es-PE" sz="2000" dirty="0"/>
          </a:p>
        </p:txBody>
      </p:sp>
      <p:pic>
        <p:nvPicPr>
          <p:cNvPr id="1026" name="Picture 2" descr="http://upload.wikimedia.org/wikipedia/commons/9/91/Subestaci%C3%B3n_electricidad.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7584" y="4365104"/>
            <a:ext cx="3133136" cy="208875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http://us.123rf.com/400wm/400/400/mycola/mycola1205/mycola120500021/13521725-vista-general-de-alta-tension-de-la-subestacion-con-los-interruptores-y-seccionador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9992" y="3910686"/>
            <a:ext cx="4105243" cy="254317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www.unelsac.com/images/products/seccionadore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03073" y="2132856"/>
            <a:ext cx="2099079" cy="15723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769976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448113" y="692696"/>
            <a:ext cx="8172508" cy="5755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s-ES" sz="2800" b="1" dirty="0" smtClean="0">
                <a:latin typeface="Courier" charset="0"/>
                <a:cs typeface="Times New Roman" pitchFamily="18" charset="0"/>
              </a:rPr>
              <a:t>INTRODUCCIÓN</a:t>
            </a:r>
          </a:p>
          <a:p>
            <a:pPr algn="ctr" eaLnBrk="0" hangingPunct="0"/>
            <a:r>
              <a:rPr lang="en-US" sz="2000" b="1" dirty="0">
                <a:latin typeface="+mj-lt"/>
                <a:cs typeface="Times New Roman" pitchFamily="18" charset="0"/>
              </a:rPr>
              <a:t> </a:t>
            </a:r>
            <a:endParaRPr lang="en-US" sz="2000" dirty="0">
              <a:latin typeface="+mj-lt"/>
              <a:cs typeface="Times New Roman" pitchFamily="18" charset="0"/>
            </a:endParaRPr>
          </a:p>
          <a:p>
            <a:pPr algn="just" eaLnBrk="0" hangingPunct="0"/>
            <a:r>
              <a:rPr lang="es-ES" sz="2000" dirty="0" smtClean="0">
                <a:latin typeface="+mj-lt"/>
                <a:cs typeface="Times New Roman" pitchFamily="18" charset="0"/>
              </a:rPr>
              <a:t>Los </a:t>
            </a:r>
            <a:r>
              <a:rPr lang="es-ES" sz="2000" dirty="0">
                <a:latin typeface="+mj-lt"/>
                <a:cs typeface="Times New Roman" pitchFamily="18" charset="0"/>
              </a:rPr>
              <a:t>interruptores que se usaban antiguamente en los circuitos eléctricos eran, generalmente, de accionamiento manual y del tipo seccionador (cuchilla). Con el aumento de las intensidades y de las tensiones requeridas en el sector industrial resultó que el arco que se formaba al abrir el interruptor dañaba o destruía los contactos. Entonces se construyeron interruptores que abrían o cortaban rápidamente los circuitos por medio de un resorte o por la acción de la gravedad, reduciendo así la duración del arco y la magnitud del deterioro del interruptor.</a:t>
            </a:r>
          </a:p>
          <a:p>
            <a:pPr algn="just" eaLnBrk="0" hangingPunct="0"/>
            <a:r>
              <a:rPr lang="es-ES" sz="2000" dirty="0">
                <a:latin typeface="+mj-lt"/>
                <a:cs typeface="Times New Roman" pitchFamily="18" charset="0"/>
              </a:rPr>
              <a:t> </a:t>
            </a:r>
          </a:p>
          <a:p>
            <a:pPr algn="just" eaLnBrk="0" hangingPunct="0"/>
            <a:r>
              <a:rPr lang="en-US" sz="2000" dirty="0" err="1" smtClean="0">
                <a:latin typeface="+mj-lt"/>
                <a:cs typeface="Times New Roman" pitchFamily="18" charset="0"/>
              </a:rPr>
              <a:t>Colocando</a:t>
            </a:r>
            <a:r>
              <a:rPr lang="en-US" sz="2000" dirty="0" smtClean="0">
                <a:latin typeface="+mj-lt"/>
                <a:cs typeface="Times New Roman" pitchFamily="18" charset="0"/>
              </a:rPr>
              <a:t> </a:t>
            </a:r>
            <a:r>
              <a:rPr lang="en-US" sz="2000" dirty="0">
                <a:latin typeface="+mj-lt"/>
                <a:cs typeface="Times New Roman" pitchFamily="18" charset="0"/>
              </a:rPr>
              <a:t>el </a:t>
            </a:r>
            <a:r>
              <a:rPr lang="en-US" sz="2000" dirty="0" err="1">
                <a:latin typeface="+mj-lt"/>
                <a:cs typeface="Times New Roman" pitchFamily="18" charset="0"/>
              </a:rPr>
              <a:t>interruptor</a:t>
            </a:r>
            <a:r>
              <a:rPr lang="en-US" sz="2000" dirty="0">
                <a:latin typeface="+mj-lt"/>
                <a:cs typeface="Times New Roman" pitchFamily="18" charset="0"/>
              </a:rPr>
              <a:t> en </a:t>
            </a:r>
            <a:r>
              <a:rPr lang="en-US" sz="2000" dirty="0" err="1">
                <a:latin typeface="+mj-lt"/>
                <a:cs typeface="Times New Roman" pitchFamily="18" charset="0"/>
              </a:rPr>
              <a:t>posición</a:t>
            </a:r>
            <a:r>
              <a:rPr lang="en-US" sz="2000" dirty="0">
                <a:latin typeface="+mj-lt"/>
                <a:cs typeface="Times New Roman" pitchFamily="18" charset="0"/>
              </a:rPr>
              <a:t> vertical, con </a:t>
            </a:r>
            <a:r>
              <a:rPr lang="en-US" sz="2000" dirty="0" err="1">
                <a:latin typeface="+mj-lt"/>
                <a:cs typeface="Times New Roman" pitchFamily="18" charset="0"/>
              </a:rPr>
              <a:t>ruptura</a:t>
            </a:r>
            <a:r>
              <a:rPr lang="en-US" sz="2000" dirty="0">
                <a:latin typeface="+mj-lt"/>
                <a:cs typeface="Times New Roman" pitchFamily="18" charset="0"/>
              </a:rPr>
              <a:t> horizontal, la </a:t>
            </a:r>
            <a:r>
              <a:rPr lang="en-US" sz="2000" dirty="0" err="1">
                <a:latin typeface="+mj-lt"/>
                <a:cs typeface="Times New Roman" pitchFamily="18" charset="0"/>
              </a:rPr>
              <a:t>corriente</a:t>
            </a:r>
            <a:r>
              <a:rPr lang="en-US" sz="2000" dirty="0">
                <a:latin typeface="+mj-lt"/>
                <a:cs typeface="Times New Roman" pitchFamily="18" charset="0"/>
              </a:rPr>
              <a:t> de </a:t>
            </a:r>
            <a:r>
              <a:rPr lang="en-US" sz="2000" dirty="0" err="1">
                <a:latin typeface="+mj-lt"/>
                <a:cs typeface="Times New Roman" pitchFamily="18" charset="0"/>
              </a:rPr>
              <a:t>aire</a:t>
            </a:r>
            <a:r>
              <a:rPr lang="en-US" sz="2000" dirty="0">
                <a:latin typeface="+mj-lt"/>
                <a:cs typeface="Times New Roman" pitchFamily="18" charset="0"/>
              </a:rPr>
              <a:t> </a:t>
            </a:r>
            <a:r>
              <a:rPr lang="en-US" sz="2000" dirty="0" err="1">
                <a:latin typeface="+mj-lt"/>
                <a:cs typeface="Times New Roman" pitchFamily="18" charset="0"/>
              </a:rPr>
              <a:t>por</a:t>
            </a:r>
            <a:r>
              <a:rPr lang="en-US" sz="2000" dirty="0">
                <a:latin typeface="+mj-lt"/>
                <a:cs typeface="Times New Roman" pitchFamily="18" charset="0"/>
              </a:rPr>
              <a:t> </a:t>
            </a:r>
            <a:r>
              <a:rPr lang="en-US" sz="2000" dirty="0" err="1">
                <a:latin typeface="+mj-lt"/>
                <a:cs typeface="Times New Roman" pitchFamily="18" charset="0"/>
              </a:rPr>
              <a:t>convección</a:t>
            </a:r>
            <a:r>
              <a:rPr lang="en-US" sz="2000" dirty="0">
                <a:latin typeface="+mj-lt"/>
                <a:cs typeface="Times New Roman" pitchFamily="18" charset="0"/>
              </a:rPr>
              <a:t>, </a:t>
            </a:r>
            <a:r>
              <a:rPr lang="en-US" sz="2000" dirty="0" err="1">
                <a:latin typeface="+mj-lt"/>
                <a:cs typeface="Times New Roman" pitchFamily="18" charset="0"/>
              </a:rPr>
              <a:t>debida</a:t>
            </a:r>
            <a:r>
              <a:rPr lang="en-US" sz="2000" dirty="0">
                <a:latin typeface="+mj-lt"/>
                <a:cs typeface="Times New Roman" pitchFamily="18" charset="0"/>
              </a:rPr>
              <a:t> al </a:t>
            </a:r>
            <a:r>
              <a:rPr lang="en-US" sz="2000" dirty="0" err="1">
                <a:latin typeface="+mj-lt"/>
                <a:cs typeface="Times New Roman" pitchFamily="18" charset="0"/>
              </a:rPr>
              <a:t>calor</a:t>
            </a:r>
            <a:r>
              <a:rPr lang="en-US" sz="2000" dirty="0">
                <a:latin typeface="+mj-lt"/>
                <a:cs typeface="Times New Roman" pitchFamily="18" charset="0"/>
              </a:rPr>
              <a:t> del </a:t>
            </a:r>
            <a:r>
              <a:rPr lang="en-US" sz="2000" dirty="0" err="1">
                <a:latin typeface="+mj-lt"/>
                <a:cs typeface="Times New Roman" pitchFamily="18" charset="0"/>
              </a:rPr>
              <a:t>arco</a:t>
            </a:r>
            <a:r>
              <a:rPr lang="en-US" sz="2000" dirty="0">
                <a:latin typeface="+mj-lt"/>
                <a:cs typeface="Times New Roman" pitchFamily="18" charset="0"/>
              </a:rPr>
              <a:t>, </a:t>
            </a:r>
            <a:r>
              <a:rPr lang="en-US" sz="2000" dirty="0" err="1">
                <a:latin typeface="+mj-lt"/>
                <a:cs typeface="Times New Roman" pitchFamily="18" charset="0"/>
              </a:rPr>
              <a:t>tiende</a:t>
            </a:r>
            <a:r>
              <a:rPr lang="en-US" sz="2000" dirty="0">
                <a:latin typeface="+mj-lt"/>
                <a:cs typeface="Times New Roman" pitchFamily="18" charset="0"/>
              </a:rPr>
              <a:t> a extender el </a:t>
            </a:r>
            <a:r>
              <a:rPr lang="en-US" sz="2000" dirty="0" err="1">
                <a:latin typeface="+mj-lt"/>
                <a:cs typeface="Times New Roman" pitchFamily="18" charset="0"/>
              </a:rPr>
              <a:t>arco</a:t>
            </a:r>
            <a:r>
              <a:rPr lang="en-US" sz="2000" dirty="0">
                <a:latin typeface="+mj-lt"/>
                <a:cs typeface="Times New Roman" pitchFamily="18" charset="0"/>
              </a:rPr>
              <a:t> </a:t>
            </a:r>
            <a:r>
              <a:rPr lang="en-US" sz="2000" dirty="0" err="1">
                <a:latin typeface="+mj-lt"/>
                <a:cs typeface="Times New Roman" pitchFamily="18" charset="0"/>
              </a:rPr>
              <a:t>hacia</a:t>
            </a:r>
            <a:r>
              <a:rPr lang="en-US" sz="2000" dirty="0">
                <a:latin typeface="+mj-lt"/>
                <a:cs typeface="Times New Roman" pitchFamily="18" charset="0"/>
              </a:rPr>
              <a:t> </a:t>
            </a:r>
            <a:r>
              <a:rPr lang="en-US" sz="2000" dirty="0" err="1">
                <a:latin typeface="+mj-lt"/>
                <a:cs typeface="Times New Roman" pitchFamily="18" charset="0"/>
              </a:rPr>
              <a:t>arriba</a:t>
            </a:r>
            <a:r>
              <a:rPr lang="en-US" sz="2000" dirty="0">
                <a:latin typeface="+mj-lt"/>
                <a:cs typeface="Times New Roman" pitchFamily="18" charset="0"/>
              </a:rPr>
              <a:t>, </a:t>
            </a:r>
            <a:r>
              <a:rPr lang="en-US" sz="2000" dirty="0" err="1">
                <a:latin typeface="+mj-lt"/>
                <a:cs typeface="Times New Roman" pitchFamily="18" charset="0"/>
              </a:rPr>
              <a:t>alejándolo</a:t>
            </a:r>
            <a:r>
              <a:rPr lang="en-US" sz="2000" dirty="0">
                <a:latin typeface="+mj-lt"/>
                <a:cs typeface="Times New Roman" pitchFamily="18" charset="0"/>
              </a:rPr>
              <a:t> del </a:t>
            </a:r>
            <a:r>
              <a:rPr lang="en-US" sz="2000" dirty="0" err="1">
                <a:latin typeface="+mj-lt"/>
                <a:cs typeface="Times New Roman" pitchFamily="18" charset="0"/>
              </a:rPr>
              <a:t>interruptor</a:t>
            </a:r>
            <a:r>
              <a:rPr lang="en-US" sz="2000" dirty="0">
                <a:latin typeface="+mj-lt"/>
                <a:cs typeface="Times New Roman" pitchFamily="18" charset="0"/>
              </a:rPr>
              <a:t>; </a:t>
            </a:r>
            <a:r>
              <a:rPr lang="en-US" sz="2000" dirty="0" err="1">
                <a:latin typeface="+mj-lt"/>
                <a:cs typeface="Times New Roman" pitchFamily="18" charset="0"/>
              </a:rPr>
              <a:t>así</a:t>
            </a:r>
            <a:r>
              <a:rPr lang="en-US" sz="2000" dirty="0">
                <a:latin typeface="+mj-lt"/>
                <a:cs typeface="Times New Roman" pitchFamily="18" charset="0"/>
              </a:rPr>
              <a:t> </a:t>
            </a:r>
            <a:r>
              <a:rPr lang="en-US" sz="2000" dirty="0" err="1">
                <a:latin typeface="+mj-lt"/>
                <a:cs typeface="Times New Roman" pitchFamily="18" charset="0"/>
              </a:rPr>
              <a:t>mismo</a:t>
            </a:r>
            <a:r>
              <a:rPr lang="en-US" sz="2000" dirty="0">
                <a:latin typeface="+mj-lt"/>
                <a:cs typeface="Times New Roman" pitchFamily="18" charset="0"/>
              </a:rPr>
              <a:t>, la </a:t>
            </a:r>
            <a:r>
              <a:rPr lang="en-US" sz="2000" dirty="0" err="1">
                <a:latin typeface="+mj-lt"/>
                <a:cs typeface="Times New Roman" pitchFamily="18" charset="0"/>
              </a:rPr>
              <a:t>acción</a:t>
            </a:r>
            <a:r>
              <a:rPr lang="en-US" sz="2000" dirty="0">
                <a:latin typeface="+mj-lt"/>
                <a:cs typeface="Times New Roman" pitchFamily="18" charset="0"/>
              </a:rPr>
              <a:t> </a:t>
            </a:r>
            <a:r>
              <a:rPr lang="en-US" sz="2000" dirty="0" err="1">
                <a:latin typeface="+mj-lt"/>
                <a:cs typeface="Times New Roman" pitchFamily="18" charset="0"/>
              </a:rPr>
              <a:t>magnética</a:t>
            </a:r>
            <a:r>
              <a:rPr lang="en-US" sz="2000" dirty="0">
                <a:latin typeface="+mj-lt"/>
                <a:cs typeface="Times New Roman" pitchFamily="18" charset="0"/>
              </a:rPr>
              <a:t> de la </a:t>
            </a:r>
            <a:r>
              <a:rPr lang="en-US" sz="2000" dirty="0" err="1">
                <a:latin typeface="+mj-lt"/>
                <a:cs typeface="Times New Roman" pitchFamily="18" charset="0"/>
              </a:rPr>
              <a:t>espira</a:t>
            </a:r>
            <a:r>
              <a:rPr lang="en-US" sz="2000" dirty="0">
                <a:latin typeface="+mj-lt"/>
                <a:cs typeface="Times New Roman" pitchFamily="18" charset="0"/>
              </a:rPr>
              <a:t> </a:t>
            </a:r>
            <a:r>
              <a:rPr lang="en-US" sz="2000" dirty="0" err="1">
                <a:latin typeface="+mj-lt"/>
                <a:cs typeface="Times New Roman" pitchFamily="18" charset="0"/>
              </a:rPr>
              <a:t>formada</a:t>
            </a:r>
            <a:r>
              <a:rPr lang="en-US" sz="2000" dirty="0">
                <a:latin typeface="+mj-lt"/>
                <a:cs typeface="Times New Roman" pitchFamily="18" charset="0"/>
              </a:rPr>
              <a:t> </a:t>
            </a:r>
            <a:r>
              <a:rPr lang="en-US" sz="2000" dirty="0" err="1">
                <a:latin typeface="+mj-lt"/>
                <a:cs typeface="Times New Roman" pitchFamily="18" charset="0"/>
              </a:rPr>
              <a:t>por</a:t>
            </a:r>
            <a:r>
              <a:rPr lang="en-US" sz="2000" dirty="0">
                <a:latin typeface="+mj-lt"/>
                <a:cs typeface="Times New Roman" pitchFamily="18" charset="0"/>
              </a:rPr>
              <a:t> el </a:t>
            </a:r>
            <a:r>
              <a:rPr lang="en-US" sz="2000" dirty="0" err="1">
                <a:latin typeface="+mj-lt"/>
                <a:cs typeface="Times New Roman" pitchFamily="18" charset="0"/>
              </a:rPr>
              <a:t>interruptor</a:t>
            </a:r>
            <a:r>
              <a:rPr lang="en-US" sz="2000" dirty="0">
                <a:latin typeface="+mj-lt"/>
                <a:cs typeface="Times New Roman" pitchFamily="18" charset="0"/>
              </a:rPr>
              <a:t> y el </a:t>
            </a:r>
            <a:r>
              <a:rPr lang="en-US" sz="2000" dirty="0" err="1">
                <a:latin typeface="+mj-lt"/>
                <a:cs typeface="Times New Roman" pitchFamily="18" charset="0"/>
              </a:rPr>
              <a:t>arco</a:t>
            </a:r>
            <a:r>
              <a:rPr lang="en-US" sz="2000" dirty="0">
                <a:latin typeface="+mj-lt"/>
                <a:cs typeface="Times New Roman" pitchFamily="18" charset="0"/>
              </a:rPr>
              <a:t> </a:t>
            </a:r>
            <a:r>
              <a:rPr lang="en-US" sz="2000" dirty="0" err="1">
                <a:latin typeface="+mj-lt"/>
                <a:cs typeface="Times New Roman" pitchFamily="18" charset="0"/>
              </a:rPr>
              <a:t>tiende</a:t>
            </a:r>
            <a:r>
              <a:rPr lang="en-US" sz="2000" dirty="0">
                <a:latin typeface="+mj-lt"/>
                <a:cs typeface="Times New Roman" pitchFamily="18" charset="0"/>
              </a:rPr>
              <a:t> a </a:t>
            </a:r>
            <a:r>
              <a:rPr lang="en-US" sz="2000" dirty="0" err="1">
                <a:latin typeface="+mj-lt"/>
                <a:cs typeface="Times New Roman" pitchFamily="18" charset="0"/>
              </a:rPr>
              <a:t>aumentar</a:t>
            </a:r>
            <a:r>
              <a:rPr lang="en-US" sz="2000" dirty="0">
                <a:latin typeface="+mj-lt"/>
                <a:cs typeface="Times New Roman" pitchFamily="18" charset="0"/>
              </a:rPr>
              <a:t> la </a:t>
            </a:r>
            <a:r>
              <a:rPr lang="en-US" sz="2000" dirty="0" err="1">
                <a:latin typeface="+mj-lt"/>
                <a:cs typeface="Times New Roman" pitchFamily="18" charset="0"/>
              </a:rPr>
              <a:t>longitud</a:t>
            </a:r>
            <a:r>
              <a:rPr lang="en-US" sz="2000" dirty="0">
                <a:latin typeface="+mj-lt"/>
                <a:cs typeface="Times New Roman" pitchFamily="18" charset="0"/>
              </a:rPr>
              <a:t> del </a:t>
            </a:r>
            <a:r>
              <a:rPr lang="en-US" sz="2000" dirty="0" err="1">
                <a:latin typeface="+mj-lt"/>
                <a:cs typeface="Times New Roman" pitchFamily="18" charset="0"/>
              </a:rPr>
              <a:t>arco</a:t>
            </a:r>
            <a:r>
              <a:rPr lang="en-US" sz="2000" dirty="0">
                <a:latin typeface="+mj-lt"/>
                <a:cs typeface="Times New Roman" pitchFamily="18" charset="0"/>
              </a:rPr>
              <a:t> </a:t>
            </a:r>
            <a:r>
              <a:rPr lang="en-US" sz="2000" dirty="0" err="1">
                <a:latin typeface="+mj-lt"/>
                <a:cs typeface="Times New Roman" pitchFamily="18" charset="0"/>
              </a:rPr>
              <a:t>extinguiéndolo</a:t>
            </a:r>
            <a:r>
              <a:rPr lang="en-US" sz="2000" dirty="0">
                <a:latin typeface="+mj-lt"/>
                <a:cs typeface="Times New Roman" pitchFamily="18" charset="0"/>
              </a:rPr>
              <a:t>.</a:t>
            </a:r>
            <a:r>
              <a:rPr lang="es-ES" sz="2000" dirty="0">
                <a:latin typeface="+mj-lt"/>
              </a:rPr>
              <a:t> </a:t>
            </a:r>
            <a:endParaRPr lang="es-ES" sz="2000" dirty="0" smtClean="0">
              <a:latin typeface="+mj-lt"/>
            </a:endParaRPr>
          </a:p>
          <a:p>
            <a:pPr algn="just" eaLnBrk="0" hangingPunct="0"/>
            <a:endParaRPr lang="es-ES" sz="2000" dirty="0">
              <a:latin typeface="+mj-lt"/>
            </a:endParaRPr>
          </a:p>
        </p:txBody>
      </p:sp>
    </p:spTree>
    <p:extLst>
      <p:ext uri="{BB962C8B-B14F-4D97-AF65-F5344CB8AC3E}">
        <p14:creationId xmlns:p14="http://schemas.microsoft.com/office/powerpoint/2010/main" val="381086700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764704"/>
            <a:ext cx="8229600" cy="5361459"/>
          </a:xfrm>
        </p:spPr>
        <p:txBody>
          <a:bodyPr>
            <a:normAutofit fontScale="77500" lnSpcReduction="20000"/>
          </a:bodyPr>
          <a:lstStyle/>
          <a:p>
            <a:pPr indent="0" algn="just" eaLnBrk="0" hangingPunct="0">
              <a:buNone/>
            </a:pPr>
            <a:r>
              <a:rPr lang="es-ES" b="1" dirty="0" smtClean="0">
                <a:solidFill>
                  <a:schemeClr val="tx1"/>
                </a:solidFill>
                <a:latin typeface="Courier" charset="0"/>
                <a:cs typeface="Times New Roman" pitchFamily="18" charset="0"/>
              </a:rPr>
              <a:t>1. Interruptor de Potencia</a:t>
            </a:r>
          </a:p>
          <a:p>
            <a:pPr indent="0" algn="just" eaLnBrk="0" hangingPunct="0">
              <a:buNone/>
            </a:pPr>
            <a:endParaRPr lang="es-ES" b="1" dirty="0">
              <a:solidFill>
                <a:schemeClr val="tx1"/>
              </a:solidFill>
              <a:latin typeface="Courier" charset="0"/>
              <a:cs typeface="Times New Roman" pitchFamily="18" charset="0"/>
            </a:endParaRPr>
          </a:p>
          <a:p>
            <a:pPr indent="0" algn="just" eaLnBrk="0" hangingPunct="0">
              <a:buNone/>
            </a:pPr>
            <a:r>
              <a:rPr lang="es-ES" dirty="0" smtClean="0">
                <a:solidFill>
                  <a:schemeClr val="tx1"/>
                </a:solidFill>
                <a:latin typeface="Courier" charset="0"/>
                <a:cs typeface="Times New Roman" pitchFamily="18" charset="0"/>
              </a:rPr>
              <a:t>El </a:t>
            </a:r>
            <a:r>
              <a:rPr lang="es-ES" dirty="0">
                <a:solidFill>
                  <a:schemeClr val="tx1"/>
                </a:solidFill>
                <a:latin typeface="Courier" charset="0"/>
                <a:cs typeface="Times New Roman" pitchFamily="18" charset="0"/>
              </a:rPr>
              <a:t>interruptor de potencia es un dispositivo electromecánico cuya función principal es la de conectar y desconectar circuitos eléctricos bajo condiciones normales o de falla. Adicionalmente se debe considerar que los interruptores deben tener también la capacidad de efectuar </a:t>
            </a:r>
            <a:r>
              <a:rPr lang="es-ES" dirty="0" err="1">
                <a:solidFill>
                  <a:schemeClr val="tx1"/>
                </a:solidFill>
                <a:latin typeface="Courier" charset="0"/>
                <a:cs typeface="Times New Roman" pitchFamily="18" charset="0"/>
              </a:rPr>
              <a:t>recierres</a:t>
            </a:r>
            <a:r>
              <a:rPr lang="es-ES" dirty="0">
                <a:solidFill>
                  <a:schemeClr val="tx1"/>
                </a:solidFill>
                <a:latin typeface="Courier" charset="0"/>
                <a:cs typeface="Times New Roman" pitchFamily="18" charset="0"/>
              </a:rPr>
              <a:t>, cuando sea una función </a:t>
            </a:r>
            <a:r>
              <a:rPr lang="es-ES" dirty="0" smtClean="0">
                <a:solidFill>
                  <a:schemeClr val="tx1"/>
                </a:solidFill>
                <a:latin typeface="Courier" charset="0"/>
                <a:cs typeface="Times New Roman" pitchFamily="18" charset="0"/>
              </a:rPr>
              <a:t>requerida </a:t>
            </a:r>
            <a:r>
              <a:rPr lang="es-ES" dirty="0">
                <a:solidFill>
                  <a:schemeClr val="tx1"/>
                </a:solidFill>
                <a:latin typeface="Courier" charset="0"/>
                <a:cs typeface="Times New Roman" pitchFamily="18" charset="0"/>
              </a:rPr>
              <a:t>por el sistema.</a:t>
            </a:r>
          </a:p>
          <a:p>
            <a:pPr indent="0" algn="just" eaLnBrk="0" hangingPunct="0">
              <a:buNone/>
            </a:pPr>
            <a:r>
              <a:rPr lang="es-ES" dirty="0">
                <a:solidFill>
                  <a:schemeClr val="tx1"/>
                </a:solidFill>
                <a:latin typeface="Courier" charset="0"/>
                <a:cs typeface="Times New Roman" pitchFamily="18" charset="0"/>
              </a:rPr>
              <a:t> </a:t>
            </a:r>
            <a:endParaRPr lang="es-ES" dirty="0" smtClean="0">
              <a:solidFill>
                <a:schemeClr val="tx1"/>
              </a:solidFill>
              <a:latin typeface="Courier" charset="0"/>
              <a:cs typeface="Times New Roman" pitchFamily="18" charset="0"/>
            </a:endParaRPr>
          </a:p>
          <a:p>
            <a:pPr indent="0" algn="just" eaLnBrk="0" hangingPunct="0">
              <a:buNone/>
            </a:pPr>
            <a:r>
              <a:rPr lang="es-ES" b="1" dirty="0" smtClean="0">
                <a:solidFill>
                  <a:schemeClr val="tx1"/>
                </a:solidFill>
                <a:latin typeface="Courier" charset="0"/>
                <a:cs typeface="Times New Roman" pitchFamily="18" charset="0"/>
              </a:rPr>
              <a:t>2. Tareas </a:t>
            </a:r>
            <a:r>
              <a:rPr lang="es-ES" b="1" dirty="0">
                <a:solidFill>
                  <a:schemeClr val="tx1"/>
                </a:solidFill>
                <a:latin typeface="Courier" charset="0"/>
                <a:cs typeface="Times New Roman" pitchFamily="18" charset="0"/>
              </a:rPr>
              <a:t>Fundamentales de los Interruptores de </a:t>
            </a:r>
            <a:r>
              <a:rPr lang="es-ES" b="1" dirty="0" smtClean="0">
                <a:solidFill>
                  <a:schemeClr val="tx1"/>
                </a:solidFill>
                <a:latin typeface="Courier" charset="0"/>
                <a:cs typeface="Times New Roman" pitchFamily="18" charset="0"/>
              </a:rPr>
              <a:t>Potencia</a:t>
            </a:r>
          </a:p>
          <a:p>
            <a:pPr indent="0" algn="just" eaLnBrk="0" hangingPunct="0">
              <a:buNone/>
            </a:pPr>
            <a:endParaRPr lang="es-ES" dirty="0">
              <a:solidFill>
                <a:schemeClr val="tx1"/>
              </a:solidFill>
              <a:latin typeface="Courier" charset="0"/>
              <a:cs typeface="Times New Roman" pitchFamily="18" charset="0"/>
            </a:endParaRPr>
          </a:p>
          <a:p>
            <a:pPr indent="0" algn="just" eaLnBrk="0" hangingPunct="0">
              <a:buNone/>
            </a:pPr>
            <a:r>
              <a:rPr lang="es-ES" dirty="0" smtClean="0">
                <a:solidFill>
                  <a:schemeClr val="tx1"/>
                </a:solidFill>
                <a:latin typeface="Courier" charset="0"/>
                <a:cs typeface="Times New Roman" pitchFamily="18" charset="0"/>
              </a:rPr>
              <a:t>Se </a:t>
            </a:r>
            <a:r>
              <a:rPr lang="es-ES" dirty="0">
                <a:solidFill>
                  <a:schemeClr val="tx1"/>
                </a:solidFill>
                <a:latin typeface="Courier" charset="0"/>
                <a:cs typeface="Times New Roman" pitchFamily="18" charset="0"/>
              </a:rPr>
              <a:t>requiere que cualquier interruptor de potencia, sin tomar en cuenta su aplicación particular, efectúe cuatro operaciones fundamentales:</a:t>
            </a:r>
          </a:p>
          <a:p>
            <a:pPr marL="0" indent="0" algn="just" eaLnBrk="0" hangingPunct="0">
              <a:buNone/>
            </a:pPr>
            <a:r>
              <a:rPr lang="es-ES" dirty="0" smtClean="0">
                <a:solidFill>
                  <a:schemeClr val="tx1"/>
                </a:solidFill>
                <a:latin typeface="Courier" charset="0"/>
                <a:cs typeface="Times New Roman" pitchFamily="18" charset="0"/>
              </a:rPr>
              <a:t>	Cerrado</a:t>
            </a:r>
            <a:r>
              <a:rPr lang="es-ES" dirty="0">
                <a:solidFill>
                  <a:schemeClr val="tx1"/>
                </a:solidFill>
                <a:latin typeface="Courier" charset="0"/>
                <a:cs typeface="Times New Roman" pitchFamily="18" charset="0"/>
              </a:rPr>
              <a:t>, debe ser un conductor </a:t>
            </a:r>
            <a:r>
              <a:rPr lang="es-ES" dirty="0" smtClean="0">
                <a:solidFill>
                  <a:schemeClr val="tx1"/>
                </a:solidFill>
                <a:latin typeface="Courier" charset="0"/>
                <a:cs typeface="Times New Roman" pitchFamily="18" charset="0"/>
              </a:rPr>
              <a:t>ideal.</a:t>
            </a:r>
          </a:p>
          <a:p>
            <a:pPr marL="0" indent="0" algn="just" eaLnBrk="0" hangingPunct="0">
              <a:buNone/>
            </a:pPr>
            <a:r>
              <a:rPr lang="es-ES" dirty="0" smtClean="0">
                <a:solidFill>
                  <a:schemeClr val="tx1"/>
                </a:solidFill>
                <a:latin typeface="Courier" charset="0"/>
                <a:cs typeface="Times New Roman" pitchFamily="18" charset="0"/>
              </a:rPr>
              <a:t>	Abierto</a:t>
            </a:r>
            <a:r>
              <a:rPr lang="es-ES" dirty="0">
                <a:solidFill>
                  <a:schemeClr val="tx1"/>
                </a:solidFill>
                <a:latin typeface="Courier" charset="0"/>
                <a:cs typeface="Times New Roman" pitchFamily="18" charset="0"/>
              </a:rPr>
              <a:t>, debe ser un aislador ideal.</a:t>
            </a:r>
          </a:p>
          <a:p>
            <a:pPr marL="685800" algn="just" eaLnBrk="0" hangingPunct="0">
              <a:buFont typeface="Wingdings" pitchFamily="2" charset="2"/>
              <a:buChar char="ü"/>
            </a:pPr>
            <a:r>
              <a:rPr lang="es-ES" dirty="0">
                <a:solidFill>
                  <a:schemeClr val="tx1"/>
                </a:solidFill>
                <a:latin typeface="Courier" charset="0"/>
                <a:cs typeface="Times New Roman" pitchFamily="18" charset="0"/>
              </a:rPr>
              <a:t>Cerrado, debe ser capaz de interrumpir la corriente a que fue diseñado, rápidamente y en cualquier instante, sin producir sobre voltajes </a:t>
            </a:r>
            <a:r>
              <a:rPr lang="es-ES" dirty="0" smtClean="0">
                <a:solidFill>
                  <a:schemeClr val="tx1"/>
                </a:solidFill>
                <a:latin typeface="Courier" charset="0"/>
                <a:cs typeface="Times New Roman" pitchFamily="18" charset="0"/>
              </a:rPr>
              <a:t>peligrosos.</a:t>
            </a:r>
          </a:p>
          <a:p>
            <a:pPr marL="685800" algn="just" eaLnBrk="0" hangingPunct="0">
              <a:buFont typeface="Wingdings" pitchFamily="2" charset="2"/>
              <a:buChar char="ü"/>
            </a:pPr>
            <a:r>
              <a:rPr lang="es-ES" dirty="0" smtClean="0">
                <a:solidFill>
                  <a:schemeClr val="tx1"/>
                </a:solidFill>
                <a:latin typeface="Courier" charset="0"/>
                <a:cs typeface="Times New Roman" pitchFamily="18" charset="0"/>
              </a:rPr>
              <a:t>Abierto</a:t>
            </a:r>
            <a:r>
              <a:rPr lang="es-ES" dirty="0">
                <a:solidFill>
                  <a:schemeClr val="tx1"/>
                </a:solidFill>
                <a:latin typeface="Courier" charset="0"/>
                <a:cs typeface="Times New Roman" pitchFamily="18" charset="0"/>
              </a:rPr>
              <a:t>, debe ser capaz de cerrar rápidamente y en cualquier instante, bajo corrientes de falla, sin soldarse los contactos por las altas </a:t>
            </a:r>
            <a:r>
              <a:rPr lang="es-ES" dirty="0" smtClean="0">
                <a:solidFill>
                  <a:schemeClr val="tx1"/>
                </a:solidFill>
                <a:latin typeface="Courier" charset="0"/>
                <a:cs typeface="Times New Roman" pitchFamily="18" charset="0"/>
              </a:rPr>
              <a:t>temperaturas..</a:t>
            </a:r>
            <a:endParaRPr lang="es-ES" dirty="0">
              <a:solidFill>
                <a:schemeClr val="tx1"/>
              </a:solidFill>
              <a:latin typeface="Courier" charset="0"/>
              <a:cs typeface="Times New Roman" pitchFamily="18" charset="0"/>
            </a:endParaRPr>
          </a:p>
          <a:p>
            <a:pPr marL="0" indent="0">
              <a:buNone/>
            </a:pPr>
            <a:endParaRPr lang="es-PE" dirty="0"/>
          </a:p>
        </p:txBody>
      </p:sp>
    </p:spTree>
    <p:extLst>
      <p:ext uri="{BB962C8B-B14F-4D97-AF65-F5344CB8AC3E}">
        <p14:creationId xmlns:p14="http://schemas.microsoft.com/office/powerpoint/2010/main" val="378414075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755576" y="692696"/>
            <a:ext cx="7632848" cy="5078313"/>
          </a:xfrm>
          <a:prstGeom prst="rect">
            <a:avLst/>
          </a:prstGeom>
        </p:spPr>
        <p:txBody>
          <a:bodyPr wrap="square">
            <a:spAutoFit/>
          </a:bodyPr>
          <a:lstStyle/>
          <a:p>
            <a:pPr algn="just"/>
            <a:r>
              <a:rPr lang="es-ES" b="1" dirty="0" smtClean="0">
                <a:latin typeface="Courier" charset="0"/>
                <a:cs typeface="Times New Roman" pitchFamily="18" charset="0"/>
              </a:rPr>
              <a:t> 3. Principio de Operación.</a:t>
            </a:r>
            <a:endParaRPr lang="es-ES" dirty="0" smtClean="0">
              <a:latin typeface="Courier" charset="0"/>
              <a:cs typeface="Times New Roman" pitchFamily="18" charset="0"/>
            </a:endParaRPr>
          </a:p>
          <a:p>
            <a:pPr algn="just" eaLnBrk="0" hangingPunct="0"/>
            <a:r>
              <a:rPr lang="es-ES" b="1" dirty="0" smtClean="0">
                <a:latin typeface="Courier" charset="0"/>
                <a:cs typeface="Times New Roman" pitchFamily="18" charset="0"/>
              </a:rPr>
              <a:t> </a:t>
            </a:r>
            <a:endParaRPr lang="es-ES" dirty="0" smtClean="0">
              <a:latin typeface="Courier" charset="0"/>
              <a:cs typeface="Times New Roman" pitchFamily="18" charset="0"/>
            </a:endParaRPr>
          </a:p>
          <a:p>
            <a:pPr algn="just" eaLnBrk="0" hangingPunct="0"/>
            <a:r>
              <a:rPr lang="es-ES" dirty="0" smtClean="0">
                <a:latin typeface="Courier" charset="0"/>
                <a:cs typeface="Times New Roman" pitchFamily="18" charset="0"/>
              </a:rPr>
              <a:t>De acuerdo con la secuencia de operación de un interruptor, la operación de cierre y apertura se realiza por medios mecánicos, que los mantiene unidos bajo presión, haciendo posible el flujo de la corriente eléctrica de un punto hacia otro. La interrupción de un circuito eléctrico comprende de dos pasos. El primero consiste en intercalar un entre hierro con un conductor gaseoso a la trayectoria metálica original. </a:t>
            </a:r>
          </a:p>
          <a:p>
            <a:pPr algn="just" eaLnBrk="0" hangingPunct="0"/>
            <a:r>
              <a:rPr lang="es-ES" dirty="0" smtClean="0">
                <a:latin typeface="Courier" charset="0"/>
                <a:cs typeface="Times New Roman" pitchFamily="18" charset="0"/>
              </a:rPr>
              <a:t> </a:t>
            </a:r>
          </a:p>
          <a:p>
            <a:pPr algn="just" eaLnBrk="0" hangingPunct="0"/>
            <a:r>
              <a:rPr lang="en-US" dirty="0" smtClean="0">
                <a:latin typeface="Courier" charset="0"/>
                <a:cs typeface="Times New Roman" pitchFamily="18" charset="0"/>
              </a:rPr>
              <a:t>El </a:t>
            </a:r>
            <a:r>
              <a:rPr lang="en-US" dirty="0" err="1" smtClean="0">
                <a:latin typeface="Courier" charset="0"/>
                <a:cs typeface="Times New Roman" pitchFamily="18" charset="0"/>
              </a:rPr>
              <a:t>segundo</a:t>
            </a:r>
            <a:r>
              <a:rPr lang="en-US" dirty="0" smtClean="0">
                <a:latin typeface="Courier" charset="0"/>
                <a:cs typeface="Times New Roman" pitchFamily="18" charset="0"/>
              </a:rPr>
              <a:t> </a:t>
            </a:r>
            <a:r>
              <a:rPr lang="en-US" dirty="0" err="1" smtClean="0">
                <a:latin typeface="Courier" charset="0"/>
                <a:cs typeface="Times New Roman" pitchFamily="18" charset="0"/>
              </a:rPr>
              <a:t>consiste</a:t>
            </a:r>
            <a:r>
              <a:rPr lang="en-US" dirty="0" smtClean="0">
                <a:latin typeface="Courier" charset="0"/>
                <a:cs typeface="Times New Roman" pitchFamily="18" charset="0"/>
              </a:rPr>
              <a:t> en </a:t>
            </a:r>
            <a:r>
              <a:rPr lang="en-US" dirty="0" err="1" smtClean="0">
                <a:latin typeface="Courier" charset="0"/>
                <a:cs typeface="Times New Roman" pitchFamily="18" charset="0"/>
              </a:rPr>
              <a:t>eliminar</a:t>
            </a:r>
            <a:r>
              <a:rPr lang="en-US" dirty="0" smtClean="0">
                <a:latin typeface="Courier" charset="0"/>
                <a:cs typeface="Times New Roman" pitchFamily="18" charset="0"/>
              </a:rPr>
              <a:t> la </a:t>
            </a:r>
            <a:r>
              <a:rPr lang="en-US" dirty="0" err="1" smtClean="0">
                <a:latin typeface="Courier" charset="0"/>
                <a:cs typeface="Times New Roman" pitchFamily="18" charset="0"/>
              </a:rPr>
              <a:t>habilidad</a:t>
            </a:r>
            <a:r>
              <a:rPr lang="en-US" dirty="0" smtClean="0">
                <a:latin typeface="Courier" charset="0"/>
                <a:cs typeface="Times New Roman" pitchFamily="18" charset="0"/>
              </a:rPr>
              <a:t> de </a:t>
            </a:r>
            <a:r>
              <a:rPr lang="en-US" dirty="0" err="1" smtClean="0">
                <a:latin typeface="Courier" charset="0"/>
                <a:cs typeface="Times New Roman" pitchFamily="18" charset="0"/>
              </a:rPr>
              <a:t>conducción</a:t>
            </a:r>
            <a:r>
              <a:rPr lang="en-US" dirty="0" smtClean="0">
                <a:latin typeface="Courier" charset="0"/>
                <a:cs typeface="Times New Roman" pitchFamily="18" charset="0"/>
              </a:rPr>
              <a:t> de la </a:t>
            </a:r>
            <a:r>
              <a:rPr lang="en-US" dirty="0" err="1" smtClean="0">
                <a:latin typeface="Courier" charset="0"/>
                <a:cs typeface="Times New Roman" pitchFamily="18" charset="0"/>
              </a:rPr>
              <a:t>corriente</a:t>
            </a:r>
            <a:r>
              <a:rPr lang="en-US" dirty="0" smtClean="0">
                <a:latin typeface="Courier" charset="0"/>
                <a:cs typeface="Times New Roman" pitchFamily="18" charset="0"/>
              </a:rPr>
              <a:t> en </a:t>
            </a:r>
            <a:r>
              <a:rPr lang="en-US" dirty="0" err="1" smtClean="0">
                <a:latin typeface="Courier" charset="0"/>
                <a:cs typeface="Times New Roman" pitchFamily="18" charset="0"/>
              </a:rPr>
              <a:t>esta</a:t>
            </a:r>
            <a:r>
              <a:rPr lang="en-US" dirty="0" smtClean="0">
                <a:latin typeface="Courier" charset="0"/>
                <a:cs typeface="Times New Roman" pitchFamily="18" charset="0"/>
              </a:rPr>
              <a:t> </a:t>
            </a:r>
            <a:r>
              <a:rPr lang="en-US" dirty="0" err="1" smtClean="0">
                <a:latin typeface="Courier" charset="0"/>
                <a:cs typeface="Times New Roman" pitchFamily="18" charset="0"/>
              </a:rPr>
              <a:t>sección</a:t>
            </a:r>
            <a:r>
              <a:rPr lang="en-US" dirty="0" smtClean="0">
                <a:latin typeface="Courier" charset="0"/>
                <a:cs typeface="Times New Roman" pitchFamily="18" charset="0"/>
              </a:rPr>
              <a:t> </a:t>
            </a:r>
            <a:r>
              <a:rPr lang="en-US" dirty="0" err="1" smtClean="0">
                <a:latin typeface="Courier" charset="0"/>
                <a:cs typeface="Times New Roman" pitchFamily="18" charset="0"/>
              </a:rPr>
              <a:t>gaseosa</a:t>
            </a:r>
            <a:r>
              <a:rPr lang="en-US" dirty="0" smtClean="0">
                <a:latin typeface="Courier" charset="0"/>
                <a:cs typeface="Times New Roman" pitchFamily="18" charset="0"/>
              </a:rPr>
              <a:t>. El principio fundamental de </a:t>
            </a:r>
            <a:r>
              <a:rPr lang="en-US" dirty="0" err="1" smtClean="0">
                <a:latin typeface="Courier" charset="0"/>
                <a:cs typeface="Times New Roman" pitchFamily="18" charset="0"/>
              </a:rPr>
              <a:t>este</a:t>
            </a:r>
            <a:r>
              <a:rPr lang="en-US" dirty="0" smtClean="0">
                <a:latin typeface="Courier" charset="0"/>
                <a:cs typeface="Times New Roman" pitchFamily="18" charset="0"/>
              </a:rPr>
              <a:t> </a:t>
            </a:r>
            <a:r>
              <a:rPr lang="en-US" dirty="0" err="1" smtClean="0">
                <a:latin typeface="Courier" charset="0"/>
                <a:cs typeface="Times New Roman" pitchFamily="18" charset="0"/>
              </a:rPr>
              <a:t>proceso</a:t>
            </a:r>
            <a:r>
              <a:rPr lang="en-US" dirty="0" smtClean="0">
                <a:latin typeface="Courier" charset="0"/>
                <a:cs typeface="Times New Roman" pitchFamily="18" charset="0"/>
              </a:rPr>
              <a:t>, </a:t>
            </a:r>
            <a:r>
              <a:rPr lang="en-US" dirty="0" err="1" smtClean="0">
                <a:latin typeface="Courier" charset="0"/>
                <a:cs typeface="Times New Roman" pitchFamily="18" charset="0"/>
              </a:rPr>
              <a:t>es</a:t>
            </a:r>
            <a:r>
              <a:rPr lang="en-US" dirty="0" smtClean="0">
                <a:latin typeface="Courier" charset="0"/>
                <a:cs typeface="Times New Roman" pitchFamily="18" charset="0"/>
              </a:rPr>
              <a:t> la </a:t>
            </a:r>
            <a:r>
              <a:rPr lang="en-US" dirty="0" err="1" smtClean="0">
                <a:latin typeface="Courier" charset="0"/>
                <a:cs typeface="Times New Roman" pitchFamily="18" charset="0"/>
              </a:rPr>
              <a:t>rápida</a:t>
            </a:r>
            <a:r>
              <a:rPr lang="en-US" dirty="0" smtClean="0">
                <a:latin typeface="Courier" charset="0"/>
                <a:cs typeface="Times New Roman" pitchFamily="18" charset="0"/>
              </a:rPr>
              <a:t> </a:t>
            </a:r>
            <a:r>
              <a:rPr lang="en-US" dirty="0" err="1" smtClean="0">
                <a:latin typeface="Courier" charset="0"/>
                <a:cs typeface="Times New Roman" pitchFamily="18" charset="0"/>
              </a:rPr>
              <a:t>conversión</a:t>
            </a:r>
            <a:r>
              <a:rPr lang="en-US" dirty="0" smtClean="0">
                <a:latin typeface="Courier" charset="0"/>
                <a:cs typeface="Times New Roman" pitchFamily="18" charset="0"/>
              </a:rPr>
              <a:t> de </a:t>
            </a:r>
            <a:r>
              <a:rPr lang="en-US" dirty="0" err="1" smtClean="0">
                <a:latin typeface="Courier" charset="0"/>
                <a:cs typeface="Times New Roman" pitchFamily="18" charset="0"/>
              </a:rPr>
              <a:t>una</a:t>
            </a:r>
            <a:r>
              <a:rPr lang="en-US" dirty="0" smtClean="0">
                <a:latin typeface="Courier" charset="0"/>
                <a:cs typeface="Times New Roman" pitchFamily="18" charset="0"/>
              </a:rPr>
              <a:t> </a:t>
            </a:r>
            <a:r>
              <a:rPr lang="en-US" dirty="0" err="1" smtClean="0">
                <a:latin typeface="Courier" charset="0"/>
                <a:cs typeface="Times New Roman" pitchFamily="18" charset="0"/>
              </a:rPr>
              <a:t>sección</a:t>
            </a:r>
            <a:r>
              <a:rPr lang="en-US" dirty="0" smtClean="0">
                <a:latin typeface="Courier" charset="0"/>
                <a:cs typeface="Times New Roman" pitchFamily="18" charset="0"/>
              </a:rPr>
              <a:t> </a:t>
            </a:r>
            <a:r>
              <a:rPr lang="en-US" dirty="0" err="1" smtClean="0">
                <a:latin typeface="Courier" charset="0"/>
                <a:cs typeface="Times New Roman" pitchFamily="18" charset="0"/>
              </a:rPr>
              <a:t>conductora</a:t>
            </a:r>
            <a:r>
              <a:rPr lang="en-US" dirty="0" smtClean="0">
                <a:latin typeface="Courier" charset="0"/>
                <a:cs typeface="Times New Roman" pitchFamily="18" charset="0"/>
              </a:rPr>
              <a:t> </a:t>
            </a:r>
            <a:r>
              <a:rPr lang="en-US" dirty="0" err="1" smtClean="0">
                <a:latin typeface="Courier" charset="0"/>
                <a:cs typeface="Times New Roman" pitchFamily="18" charset="0"/>
              </a:rPr>
              <a:t>predeterminada</a:t>
            </a:r>
            <a:r>
              <a:rPr lang="en-US" dirty="0" smtClean="0">
                <a:latin typeface="Courier" charset="0"/>
                <a:cs typeface="Times New Roman" pitchFamily="18" charset="0"/>
              </a:rPr>
              <a:t> del </a:t>
            </a:r>
            <a:r>
              <a:rPr lang="en-US" dirty="0" err="1" smtClean="0">
                <a:latin typeface="Courier" charset="0"/>
                <a:cs typeface="Times New Roman" pitchFamily="18" charset="0"/>
              </a:rPr>
              <a:t>circuito</a:t>
            </a:r>
            <a:r>
              <a:rPr lang="en-US" dirty="0" smtClean="0">
                <a:latin typeface="Courier" charset="0"/>
                <a:cs typeface="Times New Roman" pitchFamily="18" charset="0"/>
              </a:rPr>
              <a:t> en </a:t>
            </a:r>
            <a:r>
              <a:rPr lang="en-US" dirty="0" err="1" smtClean="0">
                <a:latin typeface="Courier" charset="0"/>
                <a:cs typeface="Times New Roman" pitchFamily="18" charset="0"/>
              </a:rPr>
              <a:t>una</a:t>
            </a:r>
            <a:r>
              <a:rPr lang="en-US" dirty="0" smtClean="0">
                <a:latin typeface="Courier" charset="0"/>
                <a:cs typeface="Times New Roman" pitchFamily="18" charset="0"/>
              </a:rPr>
              <a:t> </a:t>
            </a:r>
            <a:r>
              <a:rPr lang="en-US" dirty="0" err="1" smtClean="0">
                <a:latin typeface="Courier" charset="0"/>
                <a:cs typeface="Times New Roman" pitchFamily="18" charset="0"/>
              </a:rPr>
              <a:t>sección</a:t>
            </a:r>
            <a:r>
              <a:rPr lang="en-US" dirty="0" smtClean="0">
                <a:latin typeface="Courier" charset="0"/>
                <a:cs typeface="Times New Roman" pitchFamily="18" charset="0"/>
              </a:rPr>
              <a:t> </a:t>
            </a:r>
            <a:r>
              <a:rPr lang="en-US" dirty="0" err="1" smtClean="0">
                <a:latin typeface="Courier" charset="0"/>
                <a:cs typeface="Times New Roman" pitchFamily="18" charset="0"/>
              </a:rPr>
              <a:t>que</a:t>
            </a:r>
            <a:r>
              <a:rPr lang="en-US" dirty="0" smtClean="0">
                <a:latin typeface="Courier" charset="0"/>
                <a:cs typeface="Times New Roman" pitchFamily="18" charset="0"/>
              </a:rPr>
              <a:t> no </a:t>
            </a:r>
            <a:r>
              <a:rPr lang="en-US" dirty="0" err="1" smtClean="0">
                <a:latin typeface="Courier" charset="0"/>
                <a:cs typeface="Times New Roman" pitchFamily="18" charset="0"/>
              </a:rPr>
              <a:t>permita</a:t>
            </a:r>
            <a:r>
              <a:rPr lang="en-US" dirty="0" smtClean="0">
                <a:latin typeface="Courier" charset="0"/>
                <a:cs typeface="Times New Roman" pitchFamily="18" charset="0"/>
              </a:rPr>
              <a:t> el </a:t>
            </a:r>
            <a:r>
              <a:rPr lang="en-US" dirty="0" err="1" smtClean="0">
                <a:latin typeface="Courier" charset="0"/>
                <a:cs typeface="Times New Roman" pitchFamily="18" charset="0"/>
              </a:rPr>
              <a:t>flujo</a:t>
            </a:r>
            <a:r>
              <a:rPr lang="en-US" dirty="0" smtClean="0">
                <a:latin typeface="Courier" charset="0"/>
                <a:cs typeface="Times New Roman" pitchFamily="18" charset="0"/>
              </a:rPr>
              <a:t> de la </a:t>
            </a:r>
            <a:r>
              <a:rPr lang="en-US" dirty="0" err="1" smtClean="0">
                <a:latin typeface="Courier" charset="0"/>
                <a:cs typeface="Times New Roman" pitchFamily="18" charset="0"/>
              </a:rPr>
              <a:t>corriente</a:t>
            </a:r>
            <a:r>
              <a:rPr lang="en-US" dirty="0" smtClean="0">
                <a:latin typeface="Courier" charset="0"/>
                <a:cs typeface="Times New Roman" pitchFamily="18" charset="0"/>
              </a:rPr>
              <a:t>. </a:t>
            </a:r>
            <a:r>
              <a:rPr lang="en-US" dirty="0" err="1" smtClean="0">
                <a:latin typeface="Courier" charset="0"/>
                <a:cs typeface="Times New Roman" pitchFamily="18" charset="0"/>
              </a:rPr>
              <a:t>Esto</a:t>
            </a:r>
            <a:r>
              <a:rPr lang="en-US" dirty="0" smtClean="0">
                <a:latin typeface="Courier" charset="0"/>
                <a:cs typeface="Times New Roman" pitchFamily="18" charset="0"/>
              </a:rPr>
              <a:t> </a:t>
            </a:r>
            <a:r>
              <a:rPr lang="en-US" dirty="0" err="1" smtClean="0">
                <a:latin typeface="Courier" charset="0"/>
                <a:cs typeface="Times New Roman" pitchFamily="18" charset="0"/>
              </a:rPr>
              <a:t>es</a:t>
            </a:r>
            <a:r>
              <a:rPr lang="en-US" dirty="0" smtClean="0">
                <a:latin typeface="Courier" charset="0"/>
                <a:cs typeface="Times New Roman" pitchFamily="18" charset="0"/>
              </a:rPr>
              <a:t> </a:t>
            </a:r>
            <a:r>
              <a:rPr lang="en-US" dirty="0" err="1" smtClean="0">
                <a:latin typeface="Courier" charset="0"/>
                <a:cs typeface="Times New Roman" pitchFamily="18" charset="0"/>
              </a:rPr>
              <a:t>posible</a:t>
            </a:r>
            <a:r>
              <a:rPr lang="en-US" dirty="0" smtClean="0">
                <a:latin typeface="Courier" charset="0"/>
                <a:cs typeface="Times New Roman" pitchFamily="18" charset="0"/>
              </a:rPr>
              <a:t> </a:t>
            </a:r>
            <a:r>
              <a:rPr lang="en-US" dirty="0" err="1" smtClean="0">
                <a:latin typeface="Courier" charset="0"/>
                <a:cs typeface="Times New Roman" pitchFamily="18" charset="0"/>
              </a:rPr>
              <a:t>ya</a:t>
            </a:r>
            <a:r>
              <a:rPr lang="en-US" dirty="0" smtClean="0">
                <a:latin typeface="Courier" charset="0"/>
                <a:cs typeface="Times New Roman" pitchFamily="18" charset="0"/>
              </a:rPr>
              <a:t> </a:t>
            </a:r>
            <a:r>
              <a:rPr lang="en-US" dirty="0" err="1" smtClean="0">
                <a:latin typeface="Courier" charset="0"/>
                <a:cs typeface="Times New Roman" pitchFamily="18" charset="0"/>
              </a:rPr>
              <a:t>que</a:t>
            </a:r>
            <a:r>
              <a:rPr lang="en-US" dirty="0" smtClean="0">
                <a:latin typeface="Courier" charset="0"/>
                <a:cs typeface="Times New Roman" pitchFamily="18" charset="0"/>
              </a:rPr>
              <a:t> el conductor </a:t>
            </a:r>
            <a:r>
              <a:rPr lang="en-US" dirty="0" err="1" smtClean="0">
                <a:latin typeface="Courier" charset="0"/>
                <a:cs typeface="Times New Roman" pitchFamily="18" charset="0"/>
              </a:rPr>
              <a:t>gaseoso</a:t>
            </a:r>
            <a:r>
              <a:rPr lang="en-US" dirty="0" smtClean="0">
                <a:latin typeface="Courier" charset="0"/>
                <a:cs typeface="Times New Roman" pitchFamily="18" charset="0"/>
              </a:rPr>
              <a:t>, </a:t>
            </a:r>
            <a:r>
              <a:rPr lang="en-US" dirty="0" err="1" smtClean="0">
                <a:latin typeface="Courier" charset="0"/>
                <a:cs typeface="Times New Roman" pitchFamily="18" charset="0"/>
              </a:rPr>
              <a:t>también</a:t>
            </a:r>
            <a:r>
              <a:rPr lang="en-US" dirty="0" smtClean="0">
                <a:latin typeface="Courier" charset="0"/>
                <a:cs typeface="Times New Roman" pitchFamily="18" charset="0"/>
              </a:rPr>
              <a:t> </a:t>
            </a:r>
            <a:r>
              <a:rPr lang="en-US" dirty="0" err="1" smtClean="0">
                <a:latin typeface="Courier" charset="0"/>
                <a:cs typeface="Times New Roman" pitchFamily="18" charset="0"/>
              </a:rPr>
              <a:t>conocido</a:t>
            </a:r>
            <a:r>
              <a:rPr lang="en-US" dirty="0" smtClean="0">
                <a:latin typeface="Courier" charset="0"/>
                <a:cs typeface="Times New Roman" pitchFamily="18" charset="0"/>
              </a:rPr>
              <a:t> </a:t>
            </a:r>
            <a:r>
              <a:rPr lang="en-US" dirty="0" err="1" smtClean="0">
                <a:latin typeface="Courier" charset="0"/>
                <a:cs typeface="Times New Roman" pitchFamily="18" charset="0"/>
              </a:rPr>
              <a:t>como</a:t>
            </a:r>
            <a:r>
              <a:rPr lang="en-US" dirty="0" smtClean="0">
                <a:latin typeface="Courier" charset="0"/>
                <a:cs typeface="Times New Roman" pitchFamily="18" charset="0"/>
              </a:rPr>
              <a:t> plasma del </a:t>
            </a:r>
            <a:r>
              <a:rPr lang="en-US" dirty="0" err="1" smtClean="0">
                <a:latin typeface="Courier" charset="0"/>
                <a:cs typeface="Times New Roman" pitchFamily="18" charset="0"/>
              </a:rPr>
              <a:t>arco</a:t>
            </a:r>
            <a:r>
              <a:rPr lang="en-US" dirty="0" smtClean="0">
                <a:latin typeface="Courier" charset="0"/>
                <a:cs typeface="Times New Roman" pitchFamily="18" charset="0"/>
              </a:rPr>
              <a:t>, </a:t>
            </a:r>
            <a:r>
              <a:rPr lang="en-US" dirty="0" err="1" smtClean="0">
                <a:latin typeface="Courier" charset="0"/>
                <a:cs typeface="Times New Roman" pitchFamily="18" charset="0"/>
              </a:rPr>
              <a:t>es</a:t>
            </a:r>
            <a:r>
              <a:rPr lang="en-US" dirty="0" smtClean="0">
                <a:latin typeface="Courier" charset="0"/>
                <a:cs typeface="Times New Roman" pitchFamily="18" charset="0"/>
              </a:rPr>
              <a:t> la </a:t>
            </a:r>
            <a:r>
              <a:rPr lang="en-US" dirty="0" err="1" smtClean="0">
                <a:latin typeface="Courier" charset="0"/>
                <a:cs typeface="Times New Roman" pitchFamily="18" charset="0"/>
              </a:rPr>
              <a:t>única</a:t>
            </a:r>
            <a:r>
              <a:rPr lang="en-US" dirty="0" smtClean="0">
                <a:latin typeface="Courier" charset="0"/>
                <a:cs typeface="Times New Roman" pitchFamily="18" charset="0"/>
              </a:rPr>
              <a:t> </a:t>
            </a:r>
            <a:r>
              <a:rPr lang="en-US" dirty="0" err="1" smtClean="0">
                <a:latin typeface="Courier" charset="0"/>
                <a:cs typeface="Times New Roman" pitchFamily="18" charset="0"/>
              </a:rPr>
              <a:t>sustancia</a:t>
            </a:r>
            <a:r>
              <a:rPr lang="en-US" dirty="0" smtClean="0">
                <a:latin typeface="Courier" charset="0"/>
                <a:cs typeface="Times New Roman" pitchFamily="18" charset="0"/>
              </a:rPr>
              <a:t> </a:t>
            </a:r>
            <a:r>
              <a:rPr lang="en-US" dirty="0" err="1" smtClean="0">
                <a:latin typeface="Courier" charset="0"/>
                <a:cs typeface="Times New Roman" pitchFamily="18" charset="0"/>
              </a:rPr>
              <a:t>capaz</a:t>
            </a:r>
            <a:r>
              <a:rPr lang="en-US" dirty="0" smtClean="0">
                <a:latin typeface="Courier" charset="0"/>
                <a:cs typeface="Times New Roman" pitchFamily="18" charset="0"/>
              </a:rPr>
              <a:t> de </a:t>
            </a:r>
            <a:r>
              <a:rPr lang="en-US" dirty="0" err="1" smtClean="0">
                <a:latin typeface="Courier" charset="0"/>
                <a:cs typeface="Times New Roman" pitchFamily="18" charset="0"/>
              </a:rPr>
              <a:t>cambiar</a:t>
            </a:r>
            <a:r>
              <a:rPr lang="en-US" dirty="0" smtClean="0">
                <a:latin typeface="Courier" charset="0"/>
                <a:cs typeface="Times New Roman" pitchFamily="18" charset="0"/>
              </a:rPr>
              <a:t> de un </a:t>
            </a:r>
            <a:r>
              <a:rPr lang="en-US" dirty="0" err="1" smtClean="0">
                <a:latin typeface="Courier" charset="0"/>
                <a:cs typeface="Times New Roman" pitchFamily="18" charset="0"/>
              </a:rPr>
              <a:t>buen</a:t>
            </a:r>
            <a:r>
              <a:rPr lang="en-US" dirty="0" smtClean="0">
                <a:latin typeface="Courier" charset="0"/>
                <a:cs typeface="Times New Roman" pitchFamily="18" charset="0"/>
              </a:rPr>
              <a:t> conductor (10mho/cm), a un </a:t>
            </a:r>
            <a:r>
              <a:rPr lang="en-US" dirty="0" err="1" smtClean="0">
                <a:latin typeface="Courier" charset="0"/>
                <a:cs typeface="Times New Roman" pitchFamily="18" charset="0"/>
              </a:rPr>
              <a:t>aislador</a:t>
            </a:r>
            <a:r>
              <a:rPr lang="en-US" dirty="0" smtClean="0">
                <a:latin typeface="Courier" charset="0"/>
                <a:cs typeface="Times New Roman" pitchFamily="18" charset="0"/>
              </a:rPr>
              <a:t> </a:t>
            </a:r>
            <a:r>
              <a:rPr lang="en-US" dirty="0" err="1" smtClean="0">
                <a:latin typeface="Courier" charset="0"/>
                <a:cs typeface="Times New Roman" pitchFamily="18" charset="0"/>
              </a:rPr>
              <a:t>confiable</a:t>
            </a:r>
            <a:r>
              <a:rPr lang="en-US" dirty="0" smtClean="0">
                <a:latin typeface="Courier" charset="0"/>
                <a:cs typeface="Times New Roman" pitchFamily="18" charset="0"/>
              </a:rPr>
              <a:t> (10</a:t>
            </a:r>
            <a:r>
              <a:rPr lang="en-US" baseline="30000" dirty="0" smtClean="0">
                <a:latin typeface="Courier" charset="0"/>
                <a:cs typeface="Times New Roman" pitchFamily="18" charset="0"/>
              </a:rPr>
              <a:t>12 </a:t>
            </a:r>
            <a:r>
              <a:rPr lang="en-US" dirty="0" smtClean="0">
                <a:latin typeface="Courier" charset="0"/>
                <a:cs typeface="Times New Roman" pitchFamily="18" charset="0"/>
              </a:rPr>
              <a:t>OHM/cm), </a:t>
            </a:r>
            <a:r>
              <a:rPr lang="en-US" dirty="0" err="1" smtClean="0">
                <a:latin typeface="Courier" charset="0"/>
                <a:cs typeface="Times New Roman" pitchFamily="18" charset="0"/>
              </a:rPr>
              <a:t>solamente</a:t>
            </a:r>
            <a:r>
              <a:rPr lang="en-US" dirty="0" smtClean="0">
                <a:latin typeface="Courier" charset="0"/>
                <a:cs typeface="Times New Roman" pitchFamily="18" charset="0"/>
              </a:rPr>
              <a:t> con </a:t>
            </a:r>
            <a:r>
              <a:rPr lang="en-US" dirty="0" err="1" smtClean="0">
                <a:latin typeface="Courier" charset="0"/>
                <a:cs typeface="Times New Roman" pitchFamily="18" charset="0"/>
              </a:rPr>
              <a:t>variar</a:t>
            </a:r>
            <a:r>
              <a:rPr lang="en-US" dirty="0" smtClean="0">
                <a:latin typeface="Courier" charset="0"/>
                <a:cs typeface="Times New Roman" pitchFamily="18" charset="0"/>
              </a:rPr>
              <a:t> </a:t>
            </a:r>
            <a:r>
              <a:rPr lang="en-US" dirty="0" err="1" smtClean="0">
                <a:latin typeface="Courier" charset="0"/>
                <a:cs typeface="Times New Roman" pitchFamily="18" charset="0"/>
              </a:rPr>
              <a:t>su</a:t>
            </a:r>
            <a:r>
              <a:rPr lang="en-US" dirty="0" smtClean="0">
                <a:latin typeface="Courier" charset="0"/>
                <a:cs typeface="Times New Roman" pitchFamily="18" charset="0"/>
              </a:rPr>
              <a:t> </a:t>
            </a:r>
            <a:r>
              <a:rPr lang="en-US" dirty="0" err="1" smtClean="0">
                <a:latin typeface="Courier" charset="0"/>
                <a:cs typeface="Times New Roman" pitchFamily="18" charset="0"/>
              </a:rPr>
              <a:t>temperatura</a:t>
            </a:r>
            <a:r>
              <a:rPr lang="en-US" dirty="0" smtClean="0">
                <a:latin typeface="Courier" charset="0"/>
                <a:cs typeface="Times New Roman" pitchFamily="18" charset="0"/>
              </a:rPr>
              <a:t> con un factor de </a:t>
            </a:r>
            <a:r>
              <a:rPr lang="en-US" dirty="0" err="1" smtClean="0">
                <a:latin typeface="Courier" charset="0"/>
                <a:cs typeface="Times New Roman" pitchFamily="18" charset="0"/>
              </a:rPr>
              <a:t>diez</a:t>
            </a:r>
            <a:r>
              <a:rPr lang="en-US" dirty="0" smtClean="0">
                <a:latin typeface="Courier" charset="0"/>
                <a:cs typeface="Times New Roman" pitchFamily="18" charset="0"/>
              </a:rPr>
              <a:t>, (10000 a 1000 </a:t>
            </a:r>
            <a:r>
              <a:rPr lang="en-US" baseline="30000" dirty="0" err="1" smtClean="0">
                <a:latin typeface="Courier" charset="0"/>
                <a:cs typeface="Times New Roman" pitchFamily="18" charset="0"/>
              </a:rPr>
              <a:t>o</a:t>
            </a:r>
            <a:r>
              <a:rPr lang="en-US" dirty="0" err="1" smtClean="0">
                <a:latin typeface="Courier" charset="0"/>
                <a:cs typeface="Times New Roman" pitchFamily="18" charset="0"/>
              </a:rPr>
              <a:t>K</a:t>
            </a:r>
            <a:r>
              <a:rPr lang="en-US" dirty="0" smtClean="0">
                <a:latin typeface="Courier" charset="0"/>
                <a:cs typeface="Times New Roman" pitchFamily="18" charset="0"/>
              </a:rPr>
              <a:t>).</a:t>
            </a:r>
            <a:endParaRPr lang="es-PE" dirty="0"/>
          </a:p>
        </p:txBody>
      </p:sp>
    </p:spTree>
    <p:extLst>
      <p:ext uri="{BB962C8B-B14F-4D97-AF65-F5344CB8AC3E}">
        <p14:creationId xmlns:p14="http://schemas.microsoft.com/office/powerpoint/2010/main" val="343620355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539552" y="980728"/>
            <a:ext cx="8064896" cy="5078313"/>
          </a:xfrm>
          <a:prstGeom prst="rect">
            <a:avLst/>
          </a:prstGeom>
        </p:spPr>
        <p:txBody>
          <a:bodyPr wrap="square">
            <a:spAutoFit/>
          </a:bodyPr>
          <a:lstStyle/>
          <a:p>
            <a:r>
              <a:rPr lang="es-ES" b="1" dirty="0" smtClean="0">
                <a:latin typeface="Courier" charset="0"/>
                <a:cs typeface="Times New Roman" pitchFamily="18" charset="0"/>
              </a:rPr>
              <a:t>4. Proceso de Cierre</a:t>
            </a:r>
            <a:endParaRPr lang="es-ES" dirty="0" smtClean="0">
              <a:latin typeface="Courier" charset="0"/>
              <a:cs typeface="Times New Roman" pitchFamily="18" charset="0"/>
            </a:endParaRPr>
          </a:p>
          <a:p>
            <a:pPr eaLnBrk="0" hangingPunct="0"/>
            <a:r>
              <a:rPr lang="es-ES" b="1" dirty="0" smtClean="0">
                <a:latin typeface="Courier" charset="0"/>
                <a:cs typeface="Times New Roman" pitchFamily="18" charset="0"/>
              </a:rPr>
              <a:t> </a:t>
            </a:r>
            <a:endParaRPr lang="es-ES" dirty="0" smtClean="0">
              <a:latin typeface="Courier" charset="0"/>
              <a:cs typeface="Times New Roman" pitchFamily="18" charset="0"/>
            </a:endParaRPr>
          </a:p>
          <a:p>
            <a:pPr algn="just" eaLnBrk="0" hangingPunct="0"/>
            <a:r>
              <a:rPr lang="es-ES" dirty="0" smtClean="0">
                <a:latin typeface="Courier" charset="0"/>
                <a:cs typeface="Times New Roman" pitchFamily="18" charset="0"/>
              </a:rPr>
              <a:t>Los interruptores no solo deben interrumpir, también deben cerrar el circuito. Esto puede ocasionar ciertos problemas, particularmente si el interruptor cierra sobre un corto circuito. Cuando el interruptor está abierto, aparece en sus terminales la tensión del sistema, a esta tensión se le denomina tensión de cierre.</a:t>
            </a:r>
          </a:p>
          <a:p>
            <a:pPr algn="just" eaLnBrk="0" hangingPunct="0"/>
            <a:r>
              <a:rPr lang="es-ES" dirty="0" smtClean="0">
                <a:latin typeface="Courier" charset="0"/>
                <a:cs typeface="Times New Roman" pitchFamily="18" charset="0"/>
              </a:rPr>
              <a:t> </a:t>
            </a:r>
          </a:p>
          <a:p>
            <a:pPr algn="just" eaLnBrk="0" hangingPunct="0"/>
            <a:r>
              <a:rPr lang="es-ES" dirty="0" smtClean="0">
                <a:latin typeface="Courier" charset="0"/>
                <a:cs typeface="Times New Roman" pitchFamily="18" charset="0"/>
              </a:rPr>
              <a:t>Al valor de cresta mayor de la corriente que fluye al cerrar el interruptor se le llama corriente de cierre. La potencia de cierre es el producto de la tensión de cierre por la corriente de cierre.</a:t>
            </a:r>
          </a:p>
          <a:p>
            <a:pPr algn="just" eaLnBrk="0" hangingPunct="0"/>
            <a:r>
              <a:rPr lang="es-ES" dirty="0" smtClean="0">
                <a:latin typeface="Courier" charset="0"/>
                <a:cs typeface="Times New Roman" pitchFamily="18" charset="0"/>
              </a:rPr>
              <a:t> </a:t>
            </a:r>
          </a:p>
          <a:p>
            <a:pPr algn="just" eaLnBrk="0" hangingPunct="0"/>
            <a:r>
              <a:rPr lang="es-ES" dirty="0" smtClean="0">
                <a:latin typeface="Courier" charset="0"/>
                <a:cs typeface="Times New Roman" pitchFamily="18" charset="0"/>
              </a:rPr>
              <a:t>El tiempo de cierre de un interruptor, es el que transcurre desde el momento de energizarse la bobina de cierre hasta la conexión metálica de los contactos principales. Durante el cierre, existen esfuerzos eléctricos entre los contactos a medida que estos se acercan, de manera que algunas veces pueden establecerse arcos de pre-encendido, ocasionando un desgaste adicional en el material de los contactos principales.</a:t>
            </a:r>
            <a:endParaRPr lang="es-ES" dirty="0">
              <a:latin typeface="Courier" charset="0"/>
              <a:cs typeface="Times New Roman" pitchFamily="18" charset="0"/>
            </a:endParaRPr>
          </a:p>
        </p:txBody>
      </p:sp>
    </p:spTree>
    <p:extLst>
      <p:ext uri="{BB962C8B-B14F-4D97-AF65-F5344CB8AC3E}">
        <p14:creationId xmlns:p14="http://schemas.microsoft.com/office/powerpoint/2010/main" val="420605013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539552" y="1305342"/>
            <a:ext cx="8136904" cy="3139321"/>
          </a:xfrm>
          <a:prstGeom prst="rect">
            <a:avLst/>
          </a:prstGeom>
        </p:spPr>
        <p:txBody>
          <a:bodyPr wrap="square">
            <a:spAutoFit/>
          </a:bodyPr>
          <a:lstStyle/>
          <a:p>
            <a:pPr algn="just"/>
            <a:r>
              <a:rPr lang="es-ES" b="1" dirty="0" smtClean="0">
                <a:latin typeface="Courier" charset="0"/>
                <a:cs typeface="Times New Roman" pitchFamily="18" charset="0"/>
              </a:rPr>
              <a:t>5. Proceso de Apertura</a:t>
            </a:r>
            <a:endParaRPr lang="es-ES" dirty="0" smtClean="0">
              <a:latin typeface="Courier" charset="0"/>
              <a:cs typeface="Times New Roman" pitchFamily="18" charset="0"/>
            </a:endParaRPr>
          </a:p>
          <a:p>
            <a:pPr algn="just" eaLnBrk="0" hangingPunct="0"/>
            <a:r>
              <a:rPr lang="es-ES" b="1" dirty="0" smtClean="0">
                <a:latin typeface="Courier" charset="0"/>
                <a:cs typeface="Times New Roman" pitchFamily="18" charset="0"/>
              </a:rPr>
              <a:t> </a:t>
            </a:r>
            <a:endParaRPr lang="es-ES" dirty="0" smtClean="0">
              <a:latin typeface="Courier" charset="0"/>
              <a:cs typeface="Times New Roman" pitchFamily="18" charset="0"/>
            </a:endParaRPr>
          </a:p>
          <a:p>
            <a:pPr algn="just" eaLnBrk="0" hangingPunct="0"/>
            <a:r>
              <a:rPr lang="es-ES" dirty="0" smtClean="0">
                <a:latin typeface="Courier" charset="0"/>
                <a:cs typeface="Times New Roman" pitchFamily="18" charset="0"/>
              </a:rPr>
              <a:t>Si estando cerrado el interruptor se desea interrumpir el circuito, se libera el mecanismo de apertura el cual permite que los contactos principales se separen con cierta velocidad. El tiempo de interrupción está dado desde el momento en que se energiza la bobina de apertura hasta la extinción del arco eléctrico. </a:t>
            </a:r>
          </a:p>
          <a:p>
            <a:pPr algn="just" eaLnBrk="0" hangingPunct="0"/>
            <a:endParaRPr lang="es-ES" dirty="0">
              <a:latin typeface="Courier" charset="0"/>
              <a:cs typeface="Times New Roman" pitchFamily="18" charset="0"/>
            </a:endParaRPr>
          </a:p>
          <a:p>
            <a:pPr algn="just" eaLnBrk="0" hangingPunct="0"/>
            <a:r>
              <a:rPr lang="es-ES" dirty="0" smtClean="0">
                <a:latin typeface="Courier" charset="0"/>
                <a:cs typeface="Times New Roman" pitchFamily="18" charset="0"/>
              </a:rPr>
              <a:t>Este tiempo consta de dos partes: El tiempo propio desde la energización de la bobina de apertura hasta la separación metálica de los contactos y el tiempo de arqueo.       </a:t>
            </a:r>
            <a:endParaRPr lang="es-PE" dirty="0"/>
          </a:p>
        </p:txBody>
      </p:sp>
    </p:spTree>
    <p:extLst>
      <p:ext uri="{BB962C8B-B14F-4D97-AF65-F5344CB8AC3E}">
        <p14:creationId xmlns:p14="http://schemas.microsoft.com/office/powerpoint/2010/main" val="190882210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229600" cy="636680"/>
          </a:xfrm>
        </p:spPr>
        <p:txBody>
          <a:bodyPr>
            <a:normAutofit fontScale="90000"/>
          </a:bodyPr>
          <a:lstStyle/>
          <a:p>
            <a:pPr algn="ctr"/>
            <a:r>
              <a:rPr lang="es-PE" dirty="0" smtClean="0"/>
              <a:t>Métodos de Extinción del Arco</a:t>
            </a:r>
            <a:endParaRPr lang="es-PE" dirty="0"/>
          </a:p>
        </p:txBody>
      </p:sp>
      <p:sp>
        <p:nvSpPr>
          <p:cNvPr id="5" name="4 Rectángulo"/>
          <p:cNvSpPr/>
          <p:nvPr/>
        </p:nvSpPr>
        <p:spPr>
          <a:xfrm>
            <a:off x="493994" y="1484784"/>
            <a:ext cx="8208912" cy="4524315"/>
          </a:xfrm>
          <a:prstGeom prst="rect">
            <a:avLst/>
          </a:prstGeom>
        </p:spPr>
        <p:txBody>
          <a:bodyPr wrap="square">
            <a:spAutoFit/>
          </a:bodyPr>
          <a:lstStyle/>
          <a:p>
            <a:pPr algn="just"/>
            <a:r>
              <a:rPr lang="es-ES" dirty="0" smtClean="0">
                <a:latin typeface="Courier" charset="0"/>
                <a:cs typeface="Times New Roman" pitchFamily="18" charset="0"/>
              </a:rPr>
              <a:t>El elemento más significativo que distingue las diversas técnicas de interrupción es por lo tanto, el medio de extinción del arco. El medio de extinción es aquel elemento del interruptor donde se desarrolla la dinámica del arco eléctrico, que se presenta al separarse mecánicamente los contacto. </a:t>
            </a:r>
          </a:p>
          <a:p>
            <a:pPr algn="just"/>
            <a:endParaRPr lang="es-ES" dirty="0">
              <a:latin typeface="Courier" charset="0"/>
              <a:cs typeface="Times New Roman" pitchFamily="18" charset="0"/>
            </a:endParaRPr>
          </a:p>
          <a:p>
            <a:pPr algn="just"/>
            <a:r>
              <a:rPr lang="es-ES" dirty="0" smtClean="0">
                <a:latin typeface="Courier" charset="0"/>
                <a:cs typeface="Times New Roman" pitchFamily="18" charset="0"/>
              </a:rPr>
              <a:t>Básicamente existen cuatro formas de extinción del arco eléctrico:</a:t>
            </a:r>
          </a:p>
          <a:p>
            <a:pPr algn="just" eaLnBrk="0" hangingPunct="0"/>
            <a:r>
              <a:rPr lang="es-ES" dirty="0" smtClean="0">
                <a:latin typeface="Courier" charset="0"/>
                <a:cs typeface="Times New Roman" pitchFamily="18" charset="0"/>
              </a:rPr>
              <a:t>a) Alargamiento y enfriamiento del arco, aumentando gradualmente su resistencia, sin utilizar energía externa, lo que reduce el valor de la corriente hasta que el arco se extingue.</a:t>
            </a:r>
          </a:p>
          <a:p>
            <a:pPr algn="just" eaLnBrk="0" hangingPunct="0"/>
            <a:r>
              <a:rPr lang="es-ES" dirty="0" smtClean="0">
                <a:latin typeface="Courier" charset="0"/>
                <a:cs typeface="Times New Roman" pitchFamily="18" charset="0"/>
              </a:rPr>
              <a:t>b) Aprovechamiento de la energía desprendida por el arco eléctrico para apagarlo.</a:t>
            </a:r>
          </a:p>
          <a:p>
            <a:pPr algn="just" eaLnBrk="0" hangingPunct="0"/>
            <a:r>
              <a:rPr lang="es-ES" dirty="0" smtClean="0">
                <a:latin typeface="Courier" charset="0"/>
                <a:cs typeface="Times New Roman" pitchFamily="18" charset="0"/>
              </a:rPr>
              <a:t>c) Utilización de energía exterior para soplar y apagar el arco.</a:t>
            </a:r>
          </a:p>
          <a:p>
            <a:pPr algn="just" eaLnBrk="0" hangingPunct="0"/>
            <a:r>
              <a:rPr lang="es-ES" dirty="0" smtClean="0">
                <a:latin typeface="Courier" charset="0"/>
                <a:cs typeface="Times New Roman" pitchFamily="18" charset="0"/>
              </a:rPr>
              <a:t>d) Utilización del vacío, en donde los contactos se dosifican con un vapor </a:t>
            </a:r>
            <a:r>
              <a:rPr lang="es-ES" dirty="0" smtClean="0">
                <a:latin typeface="Arial" pitchFamily="34" charset="0"/>
                <a:cs typeface="Arial" pitchFamily="34" charset="0"/>
              </a:rPr>
              <a:t>metálico que forma un arco controlable.</a:t>
            </a:r>
          </a:p>
          <a:p>
            <a:pPr eaLnBrk="0" hangingPunct="0"/>
            <a:endParaRPr lang="en-US" dirty="0" smtClean="0">
              <a:latin typeface="Arial" pitchFamily="34" charset="0"/>
              <a:cs typeface="Arial" pitchFamily="34" charset="0"/>
            </a:endParaRPr>
          </a:p>
          <a:p>
            <a:pPr eaLnBrk="0" hangingPunct="0"/>
            <a:r>
              <a:rPr lang="en-US" dirty="0" err="1" smtClean="0">
                <a:latin typeface="Arial" pitchFamily="34" charset="0"/>
                <a:cs typeface="Arial" pitchFamily="34" charset="0"/>
              </a:rPr>
              <a:t>Estas</a:t>
            </a:r>
            <a:r>
              <a:rPr lang="en-US" dirty="0" smtClean="0">
                <a:latin typeface="Arial" pitchFamily="34" charset="0"/>
                <a:cs typeface="Arial" pitchFamily="34" charset="0"/>
              </a:rPr>
              <a:t> </a:t>
            </a:r>
            <a:r>
              <a:rPr lang="en-US" dirty="0" err="1" smtClean="0">
                <a:latin typeface="Arial" pitchFamily="34" charset="0"/>
                <a:cs typeface="Arial" pitchFamily="34" charset="0"/>
              </a:rPr>
              <a:t>cuatro</a:t>
            </a:r>
            <a:r>
              <a:rPr lang="en-US" dirty="0" smtClean="0">
                <a:latin typeface="Arial" pitchFamily="34" charset="0"/>
                <a:cs typeface="Arial" pitchFamily="34" charset="0"/>
              </a:rPr>
              <a:t> </a:t>
            </a:r>
            <a:r>
              <a:rPr lang="en-US" dirty="0" err="1" smtClean="0">
                <a:latin typeface="Arial" pitchFamily="34" charset="0"/>
                <a:cs typeface="Arial" pitchFamily="34" charset="0"/>
              </a:rPr>
              <a:t>formas</a:t>
            </a:r>
            <a:r>
              <a:rPr lang="en-US" dirty="0" smtClean="0">
                <a:latin typeface="Arial" pitchFamily="34" charset="0"/>
                <a:cs typeface="Arial" pitchFamily="34" charset="0"/>
              </a:rPr>
              <a:t> </a:t>
            </a:r>
            <a:r>
              <a:rPr lang="en-US" dirty="0" err="1" smtClean="0">
                <a:latin typeface="Arial" pitchFamily="34" charset="0"/>
                <a:cs typeface="Arial" pitchFamily="34" charset="0"/>
              </a:rPr>
              <a:t>básicas</a:t>
            </a:r>
            <a:r>
              <a:rPr lang="en-US" dirty="0" smtClean="0">
                <a:latin typeface="Arial" pitchFamily="34" charset="0"/>
                <a:cs typeface="Arial" pitchFamily="34" charset="0"/>
              </a:rPr>
              <a:t> se </a:t>
            </a:r>
            <a:r>
              <a:rPr lang="en-US" dirty="0" err="1" smtClean="0">
                <a:latin typeface="Arial" pitchFamily="34" charset="0"/>
                <a:cs typeface="Arial" pitchFamily="34" charset="0"/>
              </a:rPr>
              <a:t>presentan</a:t>
            </a:r>
            <a:r>
              <a:rPr lang="en-US" dirty="0" smtClean="0">
                <a:latin typeface="Arial" pitchFamily="34" charset="0"/>
                <a:cs typeface="Arial" pitchFamily="34" charset="0"/>
              </a:rPr>
              <a:t> en </a:t>
            </a:r>
            <a:r>
              <a:rPr lang="en-US" dirty="0" err="1" smtClean="0">
                <a:latin typeface="Arial" pitchFamily="34" charset="0"/>
                <a:cs typeface="Arial" pitchFamily="34" charset="0"/>
              </a:rPr>
              <a:t>diferentes</a:t>
            </a:r>
            <a:r>
              <a:rPr lang="en-US" dirty="0" smtClean="0">
                <a:latin typeface="Arial" pitchFamily="34" charset="0"/>
                <a:cs typeface="Arial" pitchFamily="34" charset="0"/>
              </a:rPr>
              <a:t> </a:t>
            </a:r>
            <a:r>
              <a:rPr lang="en-US" dirty="0" err="1" smtClean="0">
                <a:latin typeface="Arial" pitchFamily="34" charset="0"/>
                <a:cs typeface="Arial" pitchFamily="34" charset="0"/>
              </a:rPr>
              <a:t>medios</a:t>
            </a:r>
            <a:r>
              <a:rPr lang="en-US" dirty="0" smtClean="0">
                <a:latin typeface="Arial" pitchFamily="34" charset="0"/>
                <a:cs typeface="Arial" pitchFamily="34" charset="0"/>
              </a:rPr>
              <a:t> de </a:t>
            </a:r>
            <a:r>
              <a:rPr lang="en-US" dirty="0" err="1" smtClean="0">
                <a:latin typeface="Arial" pitchFamily="34" charset="0"/>
                <a:cs typeface="Arial" pitchFamily="34" charset="0"/>
              </a:rPr>
              <a:t>extinción</a:t>
            </a:r>
            <a:r>
              <a:rPr lang="en-US" dirty="0" smtClean="0">
                <a:latin typeface="Arial" pitchFamily="34" charset="0"/>
                <a:cs typeface="Arial" pitchFamily="34" charset="0"/>
              </a:rPr>
              <a:t>.</a:t>
            </a:r>
            <a:r>
              <a:rPr lang="es-ES" sz="1200" dirty="0" smtClean="0">
                <a:latin typeface="Arial" pitchFamily="34" charset="0"/>
                <a:cs typeface="Arial" pitchFamily="34" charset="0"/>
              </a:rPr>
              <a:t> </a:t>
            </a:r>
            <a:endParaRPr lang="es-ES" dirty="0">
              <a:latin typeface="Arial" pitchFamily="34" charset="0"/>
              <a:cs typeface="Arial" pitchFamily="34" charset="0"/>
            </a:endParaRPr>
          </a:p>
        </p:txBody>
      </p:sp>
    </p:spTree>
    <p:extLst>
      <p:ext uri="{BB962C8B-B14F-4D97-AF65-F5344CB8AC3E}">
        <p14:creationId xmlns:p14="http://schemas.microsoft.com/office/powerpoint/2010/main" val="233381454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a:spLocks noChangeArrowheads="1"/>
          </p:cNvSpPr>
          <p:nvPr/>
        </p:nvSpPr>
        <p:spPr bwMode="auto">
          <a:xfrm>
            <a:off x="971600" y="1412776"/>
            <a:ext cx="7560840" cy="26161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s-MX" sz="2800" dirty="0" smtClean="0">
                <a:latin typeface="+mj-lt"/>
              </a:rPr>
              <a:t>Los </a:t>
            </a:r>
            <a:r>
              <a:rPr lang="es-MX" sz="2800" dirty="0">
                <a:latin typeface="+mj-lt"/>
              </a:rPr>
              <a:t>Interruptores de Potencia se </a:t>
            </a:r>
            <a:r>
              <a:rPr lang="es-MX" sz="2800" dirty="0" smtClean="0">
                <a:latin typeface="+mj-lt"/>
              </a:rPr>
              <a:t>clasifican </a:t>
            </a:r>
            <a:r>
              <a:rPr lang="es-MX" sz="2800" dirty="0">
                <a:latin typeface="+mj-lt"/>
              </a:rPr>
              <a:t>de acuerdo </a:t>
            </a:r>
            <a:r>
              <a:rPr lang="es-MX" sz="2800" dirty="0" smtClean="0">
                <a:latin typeface="+mj-lt"/>
              </a:rPr>
              <a:t>:</a:t>
            </a:r>
            <a:endParaRPr lang="es-MX" sz="2800" dirty="0">
              <a:latin typeface="+mj-lt"/>
            </a:endParaRPr>
          </a:p>
          <a:p>
            <a:pPr>
              <a:spcBef>
                <a:spcPct val="50000"/>
              </a:spcBef>
              <a:buFontTx/>
              <a:buChar char="-"/>
            </a:pPr>
            <a:r>
              <a:rPr lang="es-MX" sz="2400" dirty="0">
                <a:latin typeface="+mj-lt"/>
              </a:rPr>
              <a:t>Su Medio de Extinción.</a:t>
            </a:r>
          </a:p>
          <a:p>
            <a:pPr>
              <a:spcBef>
                <a:spcPct val="50000"/>
              </a:spcBef>
              <a:buFontTx/>
              <a:buChar char="-"/>
            </a:pPr>
            <a:r>
              <a:rPr lang="es-MX" sz="2400" dirty="0">
                <a:latin typeface="+mj-lt"/>
              </a:rPr>
              <a:t>El Tipo de Mecanismo. </a:t>
            </a:r>
          </a:p>
          <a:p>
            <a:pPr>
              <a:spcBef>
                <a:spcPct val="50000"/>
              </a:spcBef>
              <a:buFontTx/>
              <a:buChar char="-"/>
            </a:pPr>
            <a:r>
              <a:rPr lang="es-MX" sz="2400" dirty="0">
                <a:latin typeface="+mj-lt"/>
              </a:rPr>
              <a:t>Por la Ubicación de las Cámaras.</a:t>
            </a:r>
            <a:endParaRPr lang="es-ES" sz="2400" dirty="0">
              <a:latin typeface="+mj-lt"/>
            </a:endParaRPr>
          </a:p>
        </p:txBody>
      </p:sp>
    </p:spTree>
    <p:extLst>
      <p:ext uri="{BB962C8B-B14F-4D97-AF65-F5344CB8AC3E}">
        <p14:creationId xmlns:p14="http://schemas.microsoft.com/office/powerpoint/2010/main" val="7910379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93204" y="836712"/>
            <a:ext cx="8229600" cy="492664"/>
          </a:xfrm>
        </p:spPr>
        <p:txBody>
          <a:bodyPr>
            <a:noAutofit/>
          </a:bodyPr>
          <a:lstStyle/>
          <a:p>
            <a:r>
              <a:rPr lang="es-PE" sz="3200" b="1" dirty="0" smtClean="0"/>
              <a:t>Clasificación por medios de Extinción.</a:t>
            </a:r>
            <a:endParaRPr lang="es-PE" sz="3200" b="1" dirty="0"/>
          </a:p>
        </p:txBody>
      </p:sp>
      <p:sp>
        <p:nvSpPr>
          <p:cNvPr id="4" name="3 Rectángulo"/>
          <p:cNvSpPr/>
          <p:nvPr/>
        </p:nvSpPr>
        <p:spPr>
          <a:xfrm>
            <a:off x="526814" y="1628800"/>
            <a:ext cx="8136904" cy="3970318"/>
          </a:xfrm>
          <a:prstGeom prst="rect">
            <a:avLst/>
          </a:prstGeom>
        </p:spPr>
        <p:txBody>
          <a:bodyPr wrap="square">
            <a:spAutoFit/>
          </a:bodyPr>
          <a:lstStyle/>
          <a:p>
            <a:pPr algn="just">
              <a:lnSpc>
                <a:spcPct val="90000"/>
              </a:lnSpc>
            </a:pPr>
            <a:r>
              <a:rPr lang="es-MX" sz="2000" b="1" dirty="0" smtClean="0">
                <a:latin typeface="Arial" pitchFamily="34" charset="0"/>
                <a:cs typeface="Arial" pitchFamily="34" charset="0"/>
              </a:rPr>
              <a:t>1. Interruptores en Aceite: </a:t>
            </a:r>
            <a:r>
              <a:rPr lang="es-MX" sz="2000" dirty="0" smtClean="0">
                <a:latin typeface="Arial" pitchFamily="34" charset="0"/>
                <a:cs typeface="Arial" pitchFamily="34" charset="0"/>
              </a:rPr>
              <a:t>La energía  del arco se disipa rompiendo las moléculas de aceite.</a:t>
            </a:r>
          </a:p>
          <a:p>
            <a:pPr algn="just">
              <a:lnSpc>
                <a:spcPct val="90000"/>
              </a:lnSpc>
              <a:buFontTx/>
              <a:buAutoNum type="alphaLcParenR"/>
            </a:pPr>
            <a:r>
              <a:rPr lang="es-MX" sz="2000" dirty="0" smtClean="0">
                <a:latin typeface="Arial" pitchFamily="34" charset="0"/>
                <a:cs typeface="Arial" pitchFamily="34" charset="0"/>
              </a:rPr>
              <a:t> Gran volumen de aceite. </a:t>
            </a:r>
          </a:p>
          <a:p>
            <a:pPr algn="just">
              <a:lnSpc>
                <a:spcPct val="90000"/>
              </a:lnSpc>
              <a:buFontTx/>
              <a:buAutoNum type="alphaLcParenR"/>
            </a:pPr>
            <a:r>
              <a:rPr lang="es-MX" sz="2000" dirty="0" smtClean="0">
                <a:latin typeface="Arial" pitchFamily="34" charset="0"/>
                <a:cs typeface="Arial" pitchFamily="34" charset="0"/>
              </a:rPr>
              <a:t> Pequeño volumen de aceite.</a:t>
            </a:r>
          </a:p>
          <a:p>
            <a:pPr algn="just">
              <a:lnSpc>
                <a:spcPct val="90000"/>
              </a:lnSpc>
            </a:pPr>
            <a:endParaRPr lang="es-MX" sz="2000" dirty="0" smtClean="0">
              <a:latin typeface="Arial" pitchFamily="34" charset="0"/>
              <a:cs typeface="Arial" pitchFamily="34" charset="0"/>
            </a:endParaRPr>
          </a:p>
          <a:p>
            <a:pPr algn="just">
              <a:lnSpc>
                <a:spcPct val="90000"/>
              </a:lnSpc>
            </a:pPr>
            <a:r>
              <a:rPr lang="es-MX" sz="2000" b="1" dirty="0" smtClean="0">
                <a:latin typeface="Arial" pitchFamily="34" charset="0"/>
                <a:cs typeface="Arial" pitchFamily="34" charset="0"/>
              </a:rPr>
              <a:t>2. Interruptores de aire: </a:t>
            </a:r>
            <a:r>
              <a:rPr lang="es-MX" sz="2000" dirty="0" smtClean="0">
                <a:latin typeface="Arial" pitchFamily="34" charset="0"/>
                <a:cs typeface="Arial" pitchFamily="34" charset="0"/>
              </a:rPr>
              <a:t>La energía del arco eléctrico se disipa </a:t>
            </a:r>
            <a:r>
              <a:rPr lang="es-MX" sz="2000" dirty="0" err="1" smtClean="0">
                <a:latin typeface="Arial" pitchFamily="34" charset="0"/>
                <a:cs typeface="Arial" pitchFamily="34" charset="0"/>
              </a:rPr>
              <a:t>inyectandole</a:t>
            </a:r>
            <a:r>
              <a:rPr lang="es-MX" sz="2000" dirty="0" smtClean="0">
                <a:latin typeface="Arial" pitchFamily="34" charset="0"/>
                <a:cs typeface="Arial" pitchFamily="34" charset="0"/>
              </a:rPr>
              <a:t> una fuerte presión de aire comprimido.</a:t>
            </a:r>
          </a:p>
          <a:p>
            <a:pPr algn="just">
              <a:lnSpc>
                <a:spcPct val="90000"/>
              </a:lnSpc>
            </a:pPr>
            <a:endParaRPr lang="es-MX" sz="2000" dirty="0" smtClean="0">
              <a:latin typeface="Arial" pitchFamily="34" charset="0"/>
              <a:cs typeface="Arial" pitchFamily="34" charset="0"/>
            </a:endParaRPr>
          </a:p>
          <a:p>
            <a:pPr algn="just">
              <a:lnSpc>
                <a:spcPct val="90000"/>
              </a:lnSpc>
            </a:pPr>
            <a:r>
              <a:rPr lang="es-MX" sz="2000" b="1" dirty="0" smtClean="0">
                <a:latin typeface="Arial" pitchFamily="34" charset="0"/>
                <a:cs typeface="Arial" pitchFamily="34" charset="0"/>
              </a:rPr>
              <a:t>3. Interruptores por Gas </a:t>
            </a:r>
            <a:r>
              <a:rPr lang="es-MX" sz="2000" b="1" dirty="0" err="1" smtClean="0">
                <a:latin typeface="Arial" pitchFamily="34" charset="0"/>
                <a:cs typeface="Arial" pitchFamily="34" charset="0"/>
              </a:rPr>
              <a:t>Hexafluoruro</a:t>
            </a:r>
            <a:r>
              <a:rPr lang="es-MX" sz="2000" b="1" dirty="0" smtClean="0">
                <a:latin typeface="Arial" pitchFamily="34" charset="0"/>
                <a:cs typeface="Arial" pitchFamily="34" charset="0"/>
              </a:rPr>
              <a:t> de azufre:</a:t>
            </a:r>
            <a:r>
              <a:rPr lang="es-MX" sz="2000" dirty="0" smtClean="0">
                <a:latin typeface="Arial" pitchFamily="34" charset="0"/>
                <a:cs typeface="Arial" pitchFamily="34" charset="0"/>
              </a:rPr>
              <a:t> La energía de arco se disipa en el gas SF</a:t>
            </a:r>
            <a:r>
              <a:rPr lang="es-MX" sz="1400" dirty="0" smtClean="0">
                <a:latin typeface="Arial" pitchFamily="34" charset="0"/>
                <a:cs typeface="Arial" pitchFamily="34" charset="0"/>
              </a:rPr>
              <a:t>6</a:t>
            </a:r>
            <a:r>
              <a:rPr lang="es-MX" sz="2000" dirty="0" smtClean="0">
                <a:latin typeface="Arial" pitchFamily="34" charset="0"/>
                <a:cs typeface="Arial" pitchFamily="34" charset="0"/>
              </a:rPr>
              <a:t>. </a:t>
            </a:r>
          </a:p>
          <a:p>
            <a:pPr algn="just">
              <a:lnSpc>
                <a:spcPct val="90000"/>
              </a:lnSpc>
            </a:pPr>
            <a:endParaRPr lang="es-MX" sz="2000" dirty="0" smtClean="0">
              <a:latin typeface="Arial" pitchFamily="34" charset="0"/>
              <a:cs typeface="Arial" pitchFamily="34" charset="0"/>
            </a:endParaRPr>
          </a:p>
          <a:p>
            <a:pPr algn="just">
              <a:lnSpc>
                <a:spcPct val="90000"/>
              </a:lnSpc>
            </a:pPr>
            <a:r>
              <a:rPr lang="es-MX" sz="2000" b="1" dirty="0" smtClean="0">
                <a:latin typeface="Arial" pitchFamily="34" charset="0"/>
                <a:cs typeface="Arial" pitchFamily="34" charset="0"/>
              </a:rPr>
              <a:t>4. Interruptores en Vacío</a:t>
            </a:r>
            <a:r>
              <a:rPr lang="es-MX" sz="2000" b="1" dirty="0">
                <a:latin typeface="Arial" pitchFamily="34" charset="0"/>
                <a:cs typeface="Arial" pitchFamily="34" charset="0"/>
              </a:rPr>
              <a:t>:</a:t>
            </a:r>
            <a:r>
              <a:rPr lang="es-MX" sz="2000" dirty="0" smtClean="0">
                <a:latin typeface="Arial" pitchFamily="34" charset="0"/>
                <a:cs typeface="Arial" pitchFamily="34" charset="0"/>
              </a:rPr>
              <a:t> Utiliza como medio de extinción vacío en el cual no se puede engendrar plasma debido a la ausencia de los átomos que se requieren para la ionización.</a:t>
            </a:r>
            <a:endParaRPr lang="es-MX" sz="2000" dirty="0">
              <a:latin typeface="Arial" pitchFamily="34" charset="0"/>
              <a:cs typeface="Arial" pitchFamily="34" charset="0"/>
            </a:endParaRPr>
          </a:p>
        </p:txBody>
      </p:sp>
    </p:spTree>
    <p:extLst>
      <p:ext uri="{BB962C8B-B14F-4D97-AF65-F5344CB8AC3E}">
        <p14:creationId xmlns:p14="http://schemas.microsoft.com/office/powerpoint/2010/main" val="94085136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395536" y="620688"/>
            <a:ext cx="8352928" cy="6186309"/>
          </a:xfrm>
          <a:prstGeom prst="rect">
            <a:avLst/>
          </a:prstGeom>
        </p:spPr>
        <p:txBody>
          <a:bodyPr wrap="square">
            <a:spAutoFit/>
          </a:bodyPr>
          <a:lstStyle/>
          <a:p>
            <a:pPr marL="342900" indent="-342900">
              <a:buAutoNum type="arabicPeriod"/>
            </a:pPr>
            <a:r>
              <a:rPr lang="es-PE" b="1" dirty="0" smtClean="0"/>
              <a:t>Interruptores </a:t>
            </a:r>
            <a:r>
              <a:rPr lang="es-PE" b="1" dirty="0"/>
              <a:t>de gran volumen de aceite. </a:t>
            </a:r>
            <a:endParaRPr lang="es-PE" b="1" dirty="0" smtClean="0"/>
          </a:p>
          <a:p>
            <a:endParaRPr lang="es-PE" dirty="0"/>
          </a:p>
          <a:p>
            <a:pPr algn="just"/>
            <a:r>
              <a:rPr lang="es-PE" dirty="0"/>
              <a:t>En este tipo de interruptores, el arco producido por una onda de </a:t>
            </a:r>
            <a:r>
              <a:rPr lang="es-PE" dirty="0" err="1"/>
              <a:t>sobreintensidad</a:t>
            </a:r>
            <a:r>
              <a:rPr lang="es-PE" dirty="0"/>
              <a:t> calienta el aceite dando lugar a una formación de gas muy intensa, que aprovechando el diseño de la cámara empuja un chorro de aceite a través del arco, provocando su alargamiento y enfriamiento hasta llegar a la extinción del mismo al pasar la onda de corriente por cero. </a:t>
            </a:r>
          </a:p>
          <a:p>
            <a:pPr algn="just"/>
            <a:endParaRPr lang="es-PE" dirty="0" smtClean="0"/>
          </a:p>
          <a:p>
            <a:pPr algn="just"/>
            <a:r>
              <a:rPr lang="es-PE" dirty="0" smtClean="0"/>
              <a:t>A </a:t>
            </a:r>
            <a:r>
              <a:rPr lang="es-PE" dirty="0"/>
              <a:t>continuación se muestran las ventajas e inconvenientes de este tipo de interruptores: </a:t>
            </a:r>
            <a:endParaRPr lang="es-PE" dirty="0" smtClean="0"/>
          </a:p>
          <a:p>
            <a:pPr algn="just"/>
            <a:endParaRPr lang="es-PE" dirty="0"/>
          </a:p>
          <a:p>
            <a:pPr algn="just"/>
            <a:r>
              <a:rPr lang="es-PE" b="1" dirty="0"/>
              <a:t>Ventajas: </a:t>
            </a:r>
          </a:p>
          <a:p>
            <a:pPr marL="285750" lvl="0" indent="-285750" algn="just">
              <a:buFont typeface="Arial" pitchFamily="34" charset="0"/>
              <a:buChar char="•"/>
            </a:pPr>
            <a:r>
              <a:rPr lang="es-PE" dirty="0"/>
              <a:t>Longitud de arco reducida. </a:t>
            </a:r>
            <a:endParaRPr lang="es-PE" dirty="0" smtClean="0"/>
          </a:p>
          <a:p>
            <a:pPr marL="285750" lvl="0" indent="-285750" algn="just">
              <a:buFont typeface="Arial" pitchFamily="34" charset="0"/>
              <a:buChar char="•"/>
            </a:pPr>
            <a:r>
              <a:rPr lang="es-PE" dirty="0" smtClean="0"/>
              <a:t>Buen </a:t>
            </a:r>
            <a:r>
              <a:rPr lang="es-PE" dirty="0"/>
              <a:t>aislamiento entre piezas</a:t>
            </a:r>
            <a:r>
              <a:rPr lang="es-PE" dirty="0" smtClean="0"/>
              <a:t>.</a:t>
            </a:r>
          </a:p>
          <a:p>
            <a:pPr lvl="0" algn="just"/>
            <a:endParaRPr lang="es-PE" dirty="0"/>
          </a:p>
          <a:p>
            <a:pPr algn="just"/>
            <a:r>
              <a:rPr lang="es-PE" b="1" dirty="0"/>
              <a:t>Desventajas: </a:t>
            </a:r>
          </a:p>
          <a:p>
            <a:pPr marL="285750" lvl="0" indent="-285750" algn="just">
              <a:buFont typeface="Arial" pitchFamily="34" charset="0"/>
              <a:buChar char="•"/>
            </a:pPr>
            <a:r>
              <a:rPr lang="es-PE" dirty="0"/>
              <a:t>Inflamabilidad del aceite. </a:t>
            </a:r>
            <a:endParaRPr lang="es-PE" dirty="0" smtClean="0"/>
          </a:p>
          <a:p>
            <a:pPr marL="285750" lvl="0" indent="-285750" algn="just">
              <a:buFont typeface="Arial" pitchFamily="34" charset="0"/>
              <a:buChar char="•"/>
            </a:pPr>
            <a:r>
              <a:rPr lang="es-PE" dirty="0" smtClean="0"/>
              <a:t>Posibilidad </a:t>
            </a:r>
            <a:r>
              <a:rPr lang="es-PE" dirty="0"/>
              <a:t>de explosión en la mezcla de gases. </a:t>
            </a:r>
            <a:endParaRPr lang="es-PE" dirty="0" smtClean="0"/>
          </a:p>
          <a:p>
            <a:pPr marL="285750" lvl="0" indent="-285750" algn="just">
              <a:buFont typeface="Arial" pitchFamily="34" charset="0"/>
              <a:buChar char="•"/>
            </a:pPr>
            <a:r>
              <a:rPr lang="es-PE" dirty="0" smtClean="0"/>
              <a:t>Inspección </a:t>
            </a:r>
            <a:r>
              <a:rPr lang="es-PE" dirty="0"/>
              <a:t>y revisión constante de los tanques de aceite y contactos por la polución del aceite producida por el carbón generado en los arcos. </a:t>
            </a:r>
            <a:endParaRPr lang="es-PE" dirty="0" smtClean="0"/>
          </a:p>
          <a:p>
            <a:pPr marL="285750" lvl="0" indent="-285750" algn="just">
              <a:buFont typeface="Arial" pitchFamily="34" charset="0"/>
              <a:buChar char="•"/>
            </a:pPr>
            <a:r>
              <a:rPr lang="es-PE" dirty="0" smtClean="0"/>
              <a:t>Este </a:t>
            </a:r>
            <a:r>
              <a:rPr lang="es-PE" dirty="0"/>
              <a:t>tipo de interruptores no es adecuado para la extinción del arco en corriente continua. </a:t>
            </a:r>
          </a:p>
        </p:txBody>
      </p:sp>
    </p:spTree>
    <p:extLst>
      <p:ext uri="{BB962C8B-B14F-4D97-AF65-F5344CB8AC3E}">
        <p14:creationId xmlns:p14="http://schemas.microsoft.com/office/powerpoint/2010/main" val="333693720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PE"/>
          </a:p>
        </p:txBody>
      </p:sp>
      <p:sp>
        <p:nvSpPr>
          <p:cNvPr id="3" name="2 Marcador de contenido"/>
          <p:cNvSpPr>
            <a:spLocks noGrp="1"/>
          </p:cNvSpPr>
          <p:nvPr>
            <p:ph idx="1"/>
          </p:nvPr>
        </p:nvSpPr>
        <p:spPr/>
        <p:txBody>
          <a:bodyPr/>
          <a:lstStyle/>
          <a:p>
            <a:endParaRPr lang="es-PE" dirty="0"/>
          </a:p>
        </p:txBody>
      </p:sp>
      <p:pic>
        <p:nvPicPr>
          <p:cNvPr id="4" name="3 Imagen"/>
          <p:cNvPicPr/>
          <p:nvPr/>
        </p:nvPicPr>
        <p:blipFill>
          <a:blip r:embed="rId2">
            <a:extLst>
              <a:ext uri="{28A0092B-C50C-407E-A947-70E740481C1C}">
                <a14:useLocalDpi xmlns:a14="http://schemas.microsoft.com/office/drawing/2010/main" val="0"/>
              </a:ext>
            </a:extLst>
          </a:blip>
          <a:srcRect/>
          <a:stretch>
            <a:fillRect/>
          </a:stretch>
        </p:blipFill>
        <p:spPr bwMode="auto">
          <a:xfrm>
            <a:off x="1979712" y="404664"/>
            <a:ext cx="5256584" cy="5976664"/>
          </a:xfrm>
          <a:prstGeom prst="rect">
            <a:avLst/>
          </a:prstGeom>
          <a:noFill/>
          <a:ln>
            <a:noFill/>
          </a:ln>
        </p:spPr>
      </p:pic>
    </p:spTree>
    <p:extLst>
      <p:ext uri="{BB962C8B-B14F-4D97-AF65-F5344CB8AC3E}">
        <p14:creationId xmlns:p14="http://schemas.microsoft.com/office/powerpoint/2010/main" val="299562635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344714" y="345498"/>
            <a:ext cx="8496944" cy="6494085"/>
          </a:xfrm>
          <a:prstGeom prst="rect">
            <a:avLst/>
          </a:prstGeom>
        </p:spPr>
        <p:txBody>
          <a:bodyPr wrap="square">
            <a:spAutoFit/>
          </a:bodyPr>
          <a:lstStyle/>
          <a:p>
            <a:pPr algn="just"/>
            <a:r>
              <a:rPr lang="es-PE" sz="1600" b="1" dirty="0" smtClean="0"/>
              <a:t>2. Interruptores </a:t>
            </a:r>
            <a:r>
              <a:rPr lang="es-PE" sz="1600" b="1" dirty="0"/>
              <a:t>de pequeño volumen de aceite. </a:t>
            </a:r>
            <a:endParaRPr lang="es-PE" sz="1600" b="1" dirty="0" smtClean="0"/>
          </a:p>
          <a:p>
            <a:pPr algn="just"/>
            <a:endParaRPr lang="es-PE" sz="1600" dirty="0"/>
          </a:p>
          <a:p>
            <a:pPr algn="just"/>
            <a:r>
              <a:rPr lang="es-PE" sz="1600" dirty="0"/>
              <a:t>Este interruptor se caracteriza por contener un volumen de aceite reducido (un 5% del que puede tener un interruptor de gran volumen de aceite). Las cámaras de extinción tienen la propiedad de que el efecto de extinción aumenta a medida que la corriente que va a interrumpir crece. Por ello, a la hora de extinguir las corrientes de baja intensidad, las sobretensiones que se generan son pequeñas. La potencia de apertura está limitada Únicamente por la presión de los gases desarrollados por el arco. Dependiendo del nivel de esta potencia, el soplo de los gases sobre el arco se hace en diferentes direcciones. </a:t>
            </a:r>
          </a:p>
          <a:p>
            <a:pPr algn="just"/>
            <a:r>
              <a:rPr lang="es-PE" sz="1600" dirty="0"/>
              <a:t>Este tipo de interruptor ha sido muy empleado en toda Europa sobre todo para aplicaciones de medianas tensiones y potencias. </a:t>
            </a:r>
          </a:p>
          <a:p>
            <a:pPr algn="just"/>
            <a:endParaRPr lang="es-PE" sz="1600" dirty="0" smtClean="0"/>
          </a:p>
          <a:p>
            <a:pPr algn="just"/>
            <a:r>
              <a:rPr lang="es-PE" sz="1600" b="1" dirty="0" smtClean="0"/>
              <a:t>Posee </a:t>
            </a:r>
            <a:r>
              <a:rPr lang="es-PE" sz="1600" b="1" dirty="0"/>
              <a:t>las siguientes ventajas: </a:t>
            </a:r>
          </a:p>
          <a:p>
            <a:pPr marL="285750" lvl="0" indent="-285750" algn="just">
              <a:buFont typeface="Arial" pitchFamily="34" charset="0"/>
              <a:buChar char="•"/>
            </a:pPr>
            <a:r>
              <a:rPr lang="es-PE" sz="1600" dirty="0"/>
              <a:t>Son </a:t>
            </a:r>
            <a:r>
              <a:rPr lang="es-PE" sz="1600" dirty="0" err="1"/>
              <a:t>autorregulables</a:t>
            </a:r>
            <a:r>
              <a:rPr lang="es-PE" sz="1600" dirty="0"/>
              <a:t>. es decir, se adaptan al nivel de corriente a extinguir. </a:t>
            </a:r>
            <a:endParaRPr lang="es-PE" sz="1600" dirty="0" smtClean="0"/>
          </a:p>
          <a:p>
            <a:pPr marL="285750" lvl="0" indent="-285750" algn="just">
              <a:buFont typeface="Arial" pitchFamily="34" charset="0"/>
              <a:buChar char="•"/>
            </a:pPr>
            <a:r>
              <a:rPr lang="es-PE" sz="1600" dirty="0" smtClean="0"/>
              <a:t>Emplean </a:t>
            </a:r>
            <a:r>
              <a:rPr lang="es-PE" sz="1600" dirty="0"/>
              <a:t>unas veinte veces menos de volumen de aceite que los interruptores de gran volumen de aceite. </a:t>
            </a:r>
            <a:endParaRPr lang="es-PE" sz="1600" dirty="0" smtClean="0"/>
          </a:p>
          <a:p>
            <a:pPr marL="285750" lvl="0" indent="-285750" algn="just">
              <a:buFont typeface="Arial" pitchFamily="34" charset="0"/>
              <a:buChar char="•"/>
            </a:pPr>
            <a:r>
              <a:rPr lang="es-PE" sz="1600" dirty="0" smtClean="0"/>
              <a:t>El </a:t>
            </a:r>
            <a:r>
              <a:rPr lang="es-PE" sz="1600" dirty="0"/>
              <a:t>trayecto del arco es </a:t>
            </a:r>
            <a:r>
              <a:rPr lang="es-PE" sz="1600" dirty="0" err="1"/>
              <a:t>desionizado</a:t>
            </a:r>
            <a:r>
              <a:rPr lang="es-PE" sz="1600" dirty="0"/>
              <a:t> rápidamente. </a:t>
            </a:r>
            <a:endParaRPr lang="es-PE" sz="1600" dirty="0" smtClean="0"/>
          </a:p>
          <a:p>
            <a:pPr marL="285750" lvl="0" indent="-285750" algn="just">
              <a:buFont typeface="Arial" pitchFamily="34" charset="0"/>
              <a:buChar char="•"/>
            </a:pPr>
            <a:r>
              <a:rPr lang="es-PE" sz="1600" dirty="0" smtClean="0"/>
              <a:t>Baja </a:t>
            </a:r>
            <a:r>
              <a:rPr lang="es-PE" sz="1600" dirty="0"/>
              <a:t>caída de tensión en el arco. </a:t>
            </a:r>
            <a:endParaRPr lang="es-PE" sz="1600" dirty="0" smtClean="0"/>
          </a:p>
          <a:p>
            <a:pPr marL="285750" lvl="0" indent="-285750" algn="just">
              <a:buFont typeface="Arial" pitchFamily="34" charset="0"/>
              <a:buChar char="•"/>
            </a:pPr>
            <a:r>
              <a:rPr lang="es-PE" sz="1600" dirty="0" smtClean="0"/>
              <a:t>Reducida </a:t>
            </a:r>
            <a:r>
              <a:rPr lang="es-PE" sz="1600" dirty="0"/>
              <a:t>disipación de energía. </a:t>
            </a:r>
            <a:endParaRPr lang="es-PE" sz="1600" dirty="0" smtClean="0"/>
          </a:p>
          <a:p>
            <a:pPr marL="285750" lvl="0" indent="-285750" algn="just">
              <a:buFont typeface="Arial" pitchFamily="34" charset="0"/>
              <a:buChar char="•"/>
            </a:pPr>
            <a:r>
              <a:rPr lang="es-PE" sz="1600" dirty="0" smtClean="0"/>
              <a:t>Pequeño </a:t>
            </a:r>
            <a:r>
              <a:rPr lang="es-PE" sz="1600" dirty="0"/>
              <a:t>deterioro de los contactos.</a:t>
            </a:r>
          </a:p>
          <a:p>
            <a:pPr algn="just"/>
            <a:r>
              <a:rPr lang="es-PE" sz="1600" b="1" dirty="0"/>
              <a:t>Como desventajas podemos citar: </a:t>
            </a:r>
          </a:p>
          <a:p>
            <a:pPr marL="285750" lvl="0" indent="-285750" algn="just">
              <a:buFont typeface="Arial" pitchFamily="34" charset="0"/>
              <a:buChar char="•"/>
            </a:pPr>
            <a:r>
              <a:rPr lang="es-PE" sz="1600" dirty="0"/>
              <a:t>A pesar de poseer un volumen de aceite muchas más reducido que para el caso de los interruptores de gran volumen de aceite, el hecho de utilizar aceite hace que haya que recambiado cuando este se agote al empleado. </a:t>
            </a:r>
            <a:endParaRPr lang="es-PE" sz="1600" dirty="0" smtClean="0"/>
          </a:p>
          <a:p>
            <a:pPr marL="285750" lvl="0" indent="-285750" algn="just">
              <a:buFont typeface="Arial" pitchFamily="34" charset="0"/>
              <a:buChar char="•"/>
            </a:pPr>
            <a:r>
              <a:rPr lang="es-PE" sz="1600" dirty="0" smtClean="0"/>
              <a:t>Inflamabilidad </a:t>
            </a:r>
            <a:r>
              <a:rPr lang="es-PE" sz="1600" dirty="0"/>
              <a:t>del aceite. </a:t>
            </a:r>
            <a:endParaRPr lang="es-PE" sz="1600" dirty="0" smtClean="0"/>
          </a:p>
          <a:p>
            <a:pPr marL="285750" lvl="0" indent="-285750" algn="just">
              <a:buFont typeface="Arial" pitchFamily="34" charset="0"/>
              <a:buChar char="•"/>
            </a:pPr>
            <a:r>
              <a:rPr lang="es-PE" sz="1600" dirty="0" smtClean="0"/>
              <a:t>Posibilidad </a:t>
            </a:r>
            <a:r>
              <a:rPr lang="es-PE" sz="1600" dirty="0"/>
              <a:t>de explosión en la mezcla de gases. </a:t>
            </a:r>
          </a:p>
        </p:txBody>
      </p:sp>
    </p:spTree>
    <p:extLst>
      <p:ext uri="{BB962C8B-B14F-4D97-AF65-F5344CB8AC3E}">
        <p14:creationId xmlns:p14="http://schemas.microsoft.com/office/powerpoint/2010/main" val="87230356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p:nvPr/>
        </p:nvPicPr>
        <p:blipFill rotWithShape="1">
          <a:blip r:embed="rId2">
            <a:extLst>
              <a:ext uri="{28A0092B-C50C-407E-A947-70E740481C1C}">
                <a14:useLocalDpi xmlns:a14="http://schemas.microsoft.com/office/drawing/2010/main" val="0"/>
              </a:ext>
            </a:extLst>
          </a:blip>
          <a:srcRect b="5317"/>
          <a:stretch/>
        </p:blipFill>
        <p:spPr bwMode="auto">
          <a:xfrm>
            <a:off x="467544" y="404664"/>
            <a:ext cx="3312368" cy="5904656"/>
          </a:xfrm>
          <a:prstGeom prst="rect">
            <a:avLst/>
          </a:prstGeom>
          <a:noFill/>
          <a:ln>
            <a:noFill/>
          </a:ln>
          <a:extLst>
            <a:ext uri="{53640926-AAD7-44D8-BBD7-CCE9431645EC}">
              <a14:shadowObscured xmlns:a14="http://schemas.microsoft.com/office/drawing/2010/main"/>
            </a:ext>
          </a:extLst>
        </p:spPr>
      </p:pic>
      <p:pic>
        <p:nvPicPr>
          <p:cNvPr id="5" name="4 Marcador de contenido"/>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275856" y="2564904"/>
            <a:ext cx="5544616" cy="2523810"/>
          </a:xfrm>
          <a:prstGeom prst="rect">
            <a:avLst/>
          </a:prstGeom>
          <a:noFill/>
          <a:ln>
            <a:noFill/>
          </a:ln>
        </p:spPr>
      </p:pic>
    </p:spTree>
    <p:extLst>
      <p:ext uri="{BB962C8B-B14F-4D97-AF65-F5344CB8AC3E}">
        <p14:creationId xmlns:p14="http://schemas.microsoft.com/office/powerpoint/2010/main" val="17677344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836712"/>
            <a:ext cx="7240141" cy="4840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2 Marcador de contenido"/>
          <p:cNvSpPr>
            <a:spLocks noGrp="1"/>
          </p:cNvSpPr>
          <p:nvPr>
            <p:ph idx="1"/>
          </p:nvPr>
        </p:nvSpPr>
        <p:spPr>
          <a:xfrm>
            <a:off x="467544" y="5877272"/>
            <a:ext cx="8229600" cy="532656"/>
          </a:xfrm>
        </p:spPr>
        <p:txBody>
          <a:bodyPr/>
          <a:lstStyle/>
          <a:p>
            <a:pPr marL="0" indent="0" algn="ctr">
              <a:buNone/>
            </a:pPr>
            <a:r>
              <a:rPr lang="es-PE" dirty="0" smtClean="0">
                <a:solidFill>
                  <a:schemeClr val="tx1"/>
                </a:solidFill>
              </a:rPr>
              <a:t>Partes de Interruptor con Pequeño volumen de aceite.</a:t>
            </a:r>
            <a:endParaRPr lang="es-PE" dirty="0">
              <a:solidFill>
                <a:schemeClr val="tx1"/>
              </a:solidFill>
            </a:endParaRPr>
          </a:p>
        </p:txBody>
      </p:sp>
    </p:spTree>
    <p:extLst>
      <p:ext uri="{BB962C8B-B14F-4D97-AF65-F5344CB8AC3E}">
        <p14:creationId xmlns:p14="http://schemas.microsoft.com/office/powerpoint/2010/main" val="3999151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Rectángulo"/>
          <p:cNvSpPr/>
          <p:nvPr/>
        </p:nvSpPr>
        <p:spPr>
          <a:xfrm>
            <a:off x="375779" y="548680"/>
            <a:ext cx="8424936" cy="6001643"/>
          </a:xfrm>
          <a:prstGeom prst="rect">
            <a:avLst/>
          </a:prstGeom>
        </p:spPr>
        <p:txBody>
          <a:bodyPr wrap="square">
            <a:spAutoFit/>
          </a:bodyPr>
          <a:lstStyle/>
          <a:p>
            <a:pPr algn="just"/>
            <a:r>
              <a:rPr lang="es-PE" sz="1600" b="1" dirty="0" smtClean="0"/>
              <a:t>3. Interruptores </a:t>
            </a:r>
            <a:r>
              <a:rPr lang="es-PE" sz="1600" b="1" dirty="0"/>
              <a:t>de Aire (neumáticos). </a:t>
            </a:r>
            <a:endParaRPr lang="es-PE" sz="1600" dirty="0"/>
          </a:p>
          <a:p>
            <a:pPr algn="just"/>
            <a:endParaRPr lang="es-PE" sz="1600" dirty="0" smtClean="0"/>
          </a:p>
          <a:p>
            <a:pPr algn="just"/>
            <a:r>
              <a:rPr lang="es-PE" sz="1600" dirty="0" smtClean="0"/>
              <a:t>En </a:t>
            </a:r>
            <a:r>
              <a:rPr lang="es-PE" sz="1600" dirty="0"/>
              <a:t>este tipo de interruptores, el apagado del arco se efectúa por la violenta acción de un chorro de aire que barre el aire ionizado por efecto del arco. El poder de corte de este tipo de interruptores aumenta casi proporcionalmente a la presión del aire comprimido inyectado. Entre las ventajas e inconvenientes de estos, podemos encontrar: </a:t>
            </a:r>
          </a:p>
          <a:p>
            <a:pPr algn="just"/>
            <a:r>
              <a:rPr lang="es-PE" sz="1600" b="1" dirty="0"/>
              <a:t>Ventajas: </a:t>
            </a:r>
          </a:p>
          <a:p>
            <a:pPr marL="285750" lvl="0" indent="-285750" algn="just">
              <a:buFont typeface="Arial" pitchFamily="34" charset="0"/>
              <a:buChar char="•"/>
            </a:pPr>
            <a:r>
              <a:rPr lang="es-PE" sz="1600" dirty="0"/>
              <a:t>Bajo costo y disponibilidad del aire. </a:t>
            </a:r>
            <a:endParaRPr lang="es-PE" sz="1600" dirty="0" smtClean="0"/>
          </a:p>
          <a:p>
            <a:pPr marL="285750" lvl="0" indent="-285750" algn="just">
              <a:buFont typeface="Arial" pitchFamily="34" charset="0"/>
              <a:buChar char="•"/>
            </a:pPr>
            <a:r>
              <a:rPr lang="es-PE" sz="1600" dirty="0" smtClean="0"/>
              <a:t>Rapidez </a:t>
            </a:r>
            <a:r>
              <a:rPr lang="es-PE" sz="1600" dirty="0"/>
              <a:t>de operación. </a:t>
            </a:r>
            <a:endParaRPr lang="es-PE" sz="1600" dirty="0" smtClean="0"/>
          </a:p>
          <a:p>
            <a:pPr marL="285750" lvl="0" indent="-285750" algn="just">
              <a:buFont typeface="Arial" pitchFamily="34" charset="0"/>
              <a:buChar char="•"/>
            </a:pPr>
            <a:r>
              <a:rPr lang="es-PE" sz="1600" dirty="0" smtClean="0"/>
              <a:t>No </a:t>
            </a:r>
            <a:r>
              <a:rPr lang="es-PE" sz="1600" dirty="0"/>
              <a:t>provoca explosiones ni puede llegar a arder como en el caso del </a:t>
            </a:r>
            <a:r>
              <a:rPr lang="es-PE" sz="1600" dirty="0" smtClean="0"/>
              <a:t>aceite.</a:t>
            </a:r>
          </a:p>
          <a:p>
            <a:pPr marL="285750" lvl="0" indent="-285750" algn="just">
              <a:buFont typeface="Arial" pitchFamily="34" charset="0"/>
              <a:buChar char="•"/>
            </a:pPr>
            <a:r>
              <a:rPr lang="es-PE" sz="1600" dirty="0" smtClean="0"/>
              <a:t>Aumenta </a:t>
            </a:r>
            <a:r>
              <a:rPr lang="es-PE" sz="1600" dirty="0"/>
              <a:t>el poder de corte en proporción a la presión del aire. </a:t>
            </a:r>
            <a:endParaRPr lang="es-PE" sz="1600" dirty="0" smtClean="0"/>
          </a:p>
          <a:p>
            <a:pPr marL="285750" lvl="0" indent="-285750" algn="just">
              <a:buFont typeface="Arial" pitchFamily="34" charset="0"/>
              <a:buChar char="•"/>
            </a:pPr>
            <a:r>
              <a:rPr lang="es-PE" sz="1600" dirty="0" smtClean="0"/>
              <a:t>El </a:t>
            </a:r>
            <a:r>
              <a:rPr lang="es-PE" sz="1600" dirty="0"/>
              <a:t>aire utilizado no es asfixiante ni tóxico. </a:t>
            </a:r>
          </a:p>
          <a:p>
            <a:pPr algn="just"/>
            <a:r>
              <a:rPr lang="es-PE" sz="1600" b="1" dirty="0"/>
              <a:t>Desventajas: </a:t>
            </a:r>
          </a:p>
          <a:p>
            <a:pPr marL="285750" lvl="0" indent="-285750" algn="just">
              <a:buFont typeface="Arial" pitchFamily="34" charset="0"/>
              <a:buChar char="•"/>
            </a:pPr>
            <a:r>
              <a:rPr lang="es-PE" sz="1600" dirty="0"/>
              <a:t>Menor rigidez dieléctrica que el SF</a:t>
            </a:r>
            <a:r>
              <a:rPr lang="es-PE" sz="1600" baseline="-25000" dirty="0"/>
              <a:t>6</a:t>
            </a:r>
            <a:r>
              <a:rPr lang="es-PE" sz="1600" dirty="0"/>
              <a:t>. </a:t>
            </a:r>
            <a:endParaRPr lang="es-PE" sz="1600" dirty="0" smtClean="0"/>
          </a:p>
          <a:p>
            <a:pPr marL="285750" lvl="0" indent="-285750" algn="just">
              <a:buFont typeface="Arial" pitchFamily="34" charset="0"/>
              <a:buChar char="•"/>
            </a:pPr>
            <a:r>
              <a:rPr lang="es-PE" sz="1600" dirty="0" smtClean="0"/>
              <a:t>Mayor </a:t>
            </a:r>
            <a:r>
              <a:rPr lang="es-PE" sz="1600" dirty="0"/>
              <a:t>presión. </a:t>
            </a:r>
            <a:endParaRPr lang="es-PE" sz="1600" dirty="0" smtClean="0"/>
          </a:p>
          <a:p>
            <a:pPr marL="285750" lvl="0" indent="-285750" algn="just">
              <a:buFont typeface="Arial" pitchFamily="34" charset="0"/>
              <a:buChar char="•"/>
            </a:pPr>
            <a:r>
              <a:rPr lang="es-PE" sz="1600" dirty="0" smtClean="0"/>
              <a:t>La </a:t>
            </a:r>
            <a:r>
              <a:rPr lang="es-PE" sz="1600" dirty="0"/>
              <a:t>constante térmica viene a ser unas 100 veces la del SF</a:t>
            </a:r>
            <a:r>
              <a:rPr lang="es-PE" sz="1600" baseline="-25000" dirty="0"/>
              <a:t>6</a:t>
            </a:r>
            <a:r>
              <a:rPr lang="es-PE" sz="1600" dirty="0"/>
              <a:t>, a la misma </a:t>
            </a:r>
            <a:r>
              <a:rPr lang="es-PE" sz="1600" dirty="0" smtClean="0"/>
              <a:t>presión.</a:t>
            </a:r>
          </a:p>
          <a:p>
            <a:pPr marL="285750" lvl="0" indent="-285750" algn="just">
              <a:buFont typeface="Arial" pitchFamily="34" charset="0"/>
              <a:buChar char="•"/>
            </a:pPr>
            <a:r>
              <a:rPr lang="es-PE" sz="1600" dirty="0" smtClean="0"/>
              <a:t>Aun </a:t>
            </a:r>
            <a:r>
              <a:rPr lang="es-PE" sz="1600" dirty="0"/>
              <a:t>trabajando con presiones cinco veces superiores a la del SF</a:t>
            </a:r>
            <a:r>
              <a:rPr lang="es-PE" sz="1600" baseline="-25000" dirty="0"/>
              <a:t>6</a:t>
            </a:r>
            <a:r>
              <a:rPr lang="es-PE" sz="1600" dirty="0"/>
              <a:t>, el aire tiene únicamente el 10 % de la capacidad de extinción del arco. </a:t>
            </a:r>
            <a:endParaRPr lang="es-PE" sz="1600" dirty="0" smtClean="0"/>
          </a:p>
          <a:p>
            <a:pPr marL="285750" lvl="0" indent="-285750" algn="just">
              <a:buFont typeface="Arial" pitchFamily="34" charset="0"/>
              <a:buChar char="•"/>
            </a:pPr>
            <a:r>
              <a:rPr lang="es-PE" sz="1600" dirty="0" smtClean="0"/>
              <a:t>En </a:t>
            </a:r>
            <a:r>
              <a:rPr lang="es-PE" sz="1600" dirty="0"/>
              <a:t>fallas próximas al interruptor aparecen sobretensiones muy elevadas. Para disminuidas es preciso colocar resistencias de apertura. </a:t>
            </a:r>
            <a:endParaRPr lang="es-PE" sz="1600" dirty="0" smtClean="0"/>
          </a:p>
          <a:p>
            <a:pPr marL="285750" lvl="0" indent="-285750" algn="just">
              <a:buFont typeface="Arial" pitchFamily="34" charset="0"/>
              <a:buChar char="•"/>
            </a:pPr>
            <a:r>
              <a:rPr lang="es-PE" sz="1600" dirty="0" smtClean="0"/>
              <a:t>Después </a:t>
            </a:r>
            <a:r>
              <a:rPr lang="es-PE" sz="1600" dirty="0"/>
              <a:t>de la apertura, el gas ionizado debe ser ventilado. </a:t>
            </a:r>
            <a:endParaRPr lang="es-PE" sz="1600" dirty="0" smtClean="0"/>
          </a:p>
          <a:p>
            <a:pPr marL="285750" lvl="0" indent="-285750" algn="just">
              <a:buFont typeface="Arial" pitchFamily="34" charset="0"/>
              <a:buChar char="•"/>
            </a:pPr>
            <a:r>
              <a:rPr lang="es-PE" sz="1600" dirty="0" smtClean="0"/>
              <a:t>Los </a:t>
            </a:r>
            <a:r>
              <a:rPr lang="es-PE" sz="1600" dirty="0"/>
              <a:t>niveles de ruido al operar son muy altos. </a:t>
            </a:r>
            <a:endParaRPr lang="es-PE" sz="1600" dirty="0" smtClean="0"/>
          </a:p>
          <a:p>
            <a:pPr marL="285750" lvl="0" indent="-285750" algn="just">
              <a:buFont typeface="Arial" pitchFamily="34" charset="0"/>
              <a:buChar char="•"/>
            </a:pPr>
            <a:r>
              <a:rPr lang="es-PE" sz="1600" dirty="0" smtClean="0"/>
              <a:t>El </a:t>
            </a:r>
            <a:r>
              <a:rPr lang="es-PE" sz="1600" dirty="0"/>
              <a:t>sistema de comprensión de aire posee un precio bastante elevado y la confiabilidad de sus componentes es complicado de lograr. </a:t>
            </a:r>
          </a:p>
        </p:txBody>
      </p:sp>
    </p:spTree>
    <p:extLst>
      <p:ext uri="{BB962C8B-B14F-4D97-AF65-F5344CB8AC3E}">
        <p14:creationId xmlns:p14="http://schemas.microsoft.com/office/powerpoint/2010/main" val="139628179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p:nvPr/>
        </p:nvPicPr>
        <p:blipFill>
          <a:blip r:embed="rId2">
            <a:extLst>
              <a:ext uri="{28A0092B-C50C-407E-A947-70E740481C1C}">
                <a14:useLocalDpi xmlns:a14="http://schemas.microsoft.com/office/drawing/2010/main" val="0"/>
              </a:ext>
            </a:extLst>
          </a:blip>
          <a:srcRect/>
          <a:stretch>
            <a:fillRect/>
          </a:stretch>
        </p:blipFill>
        <p:spPr bwMode="auto">
          <a:xfrm>
            <a:off x="521191" y="476672"/>
            <a:ext cx="4764262" cy="5904656"/>
          </a:xfrm>
          <a:prstGeom prst="rect">
            <a:avLst/>
          </a:prstGeom>
          <a:noFill/>
          <a:ln>
            <a:noFill/>
          </a:ln>
        </p:spPr>
      </p:pic>
      <p:pic>
        <p:nvPicPr>
          <p:cNvPr id="5" name="4 Imagen" descr="http://image.made-in-china.com/2f0j00DSGarBtETYcq/GW5-Series-Outdoor-High-Voltage-Disconnect-Switch.jpg"/>
          <p:cNvPicPr/>
          <p:nvPr/>
        </p:nvPicPr>
        <p:blipFill>
          <a:blip r:embed="rId3">
            <a:extLst>
              <a:ext uri="{28A0092B-C50C-407E-A947-70E740481C1C}">
                <a14:useLocalDpi xmlns:a14="http://schemas.microsoft.com/office/drawing/2010/main" val="0"/>
              </a:ext>
            </a:extLst>
          </a:blip>
          <a:srcRect/>
          <a:stretch>
            <a:fillRect/>
          </a:stretch>
        </p:blipFill>
        <p:spPr bwMode="auto">
          <a:xfrm>
            <a:off x="5652120" y="2204864"/>
            <a:ext cx="2952328" cy="2324100"/>
          </a:xfrm>
          <a:prstGeom prst="rect">
            <a:avLst/>
          </a:prstGeom>
          <a:noFill/>
          <a:ln>
            <a:noFill/>
          </a:ln>
        </p:spPr>
      </p:pic>
    </p:spTree>
    <p:extLst>
      <p:ext uri="{BB962C8B-B14F-4D97-AF65-F5344CB8AC3E}">
        <p14:creationId xmlns:p14="http://schemas.microsoft.com/office/powerpoint/2010/main" val="118903519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745696" y="980728"/>
            <a:ext cx="7786743" cy="52937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pPr>
            <a:r>
              <a:rPr kumimoji="0" lang="es-PE" b="1" i="0" u="none" strike="noStrike" cap="none" normalizeH="0" baseline="0" dirty="0" smtClean="0">
                <a:ln>
                  <a:noFill/>
                </a:ln>
                <a:solidFill>
                  <a:schemeClr val="tx1"/>
                </a:solidFill>
                <a:effectLst/>
                <a:latin typeface="Arial" pitchFamily="34" charset="0"/>
                <a:ea typeface="Calibri" pitchFamily="34" charset="0"/>
                <a:cs typeface="Arial" pitchFamily="34" charset="0"/>
              </a:rPr>
              <a:t>4. </a:t>
            </a:r>
            <a:r>
              <a:rPr lang="es-PE" b="1" dirty="0"/>
              <a:t>Interruptores de vacío. </a:t>
            </a:r>
            <a:endParaRPr lang="es-PE" b="1" dirty="0" smtClean="0"/>
          </a:p>
          <a:p>
            <a:pPr lvl="0" fontAlgn="base">
              <a:spcBef>
                <a:spcPct val="0"/>
              </a:spcBef>
              <a:spcAft>
                <a:spcPct val="0"/>
              </a:spcAft>
            </a:pPr>
            <a:endParaRPr kumimoji="0" lang="es-PE" sz="1600" b="1" i="0" u="none" strike="noStrike" cap="none" normalizeH="0" baseline="0" dirty="0" smtClean="0">
              <a:ln>
                <a:noFill/>
              </a:ln>
              <a:solidFill>
                <a:schemeClr val="tx1"/>
              </a:solidFill>
              <a:effectLst/>
              <a:latin typeface="Arial" pitchFamily="34" charset="0"/>
              <a:ea typeface="Calibri" pitchFamily="34" charset="0"/>
              <a:cs typeface="Arial" pitchFamily="34"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es-PE" sz="1600" b="0" i="0" u="none" strike="noStrike" cap="none" normalizeH="0" baseline="0" dirty="0" smtClean="0">
                <a:ln>
                  <a:noFill/>
                </a:ln>
                <a:solidFill>
                  <a:schemeClr val="tx1"/>
                </a:solidFill>
                <a:effectLst/>
                <a:latin typeface="Arial" pitchFamily="34" charset="0"/>
                <a:ea typeface="Calibri" pitchFamily="34" charset="0"/>
                <a:cs typeface="Arial" pitchFamily="34" charset="0"/>
              </a:rPr>
              <a:t>Son interruptores cuya apertura es r</a:t>
            </a:r>
            <a:r>
              <a:rPr kumimoji="0" lang="es-PE" sz="1600" b="0" i="0" u="none" strike="noStrike" cap="none" normalizeH="0" baseline="0" dirty="0" smtClean="0">
                <a:ln>
                  <a:noFill/>
                </a:ln>
                <a:solidFill>
                  <a:schemeClr val="tx1"/>
                </a:solidFill>
                <a:effectLst/>
                <a:latin typeface="Calibri"/>
                <a:ea typeface="Calibri" pitchFamily="34" charset="0"/>
                <a:cs typeface="Arial" pitchFamily="34" charset="0"/>
              </a:rPr>
              <a:t>á</a:t>
            </a:r>
            <a:r>
              <a:rPr kumimoji="0" lang="es-PE" sz="1600" b="0" i="0" u="none" strike="noStrike" cap="none" normalizeH="0" baseline="0" dirty="0" smtClean="0">
                <a:ln>
                  <a:noFill/>
                </a:ln>
                <a:solidFill>
                  <a:schemeClr val="tx1"/>
                </a:solidFill>
                <a:effectLst/>
                <a:latin typeface="Arial" pitchFamily="34" charset="0"/>
                <a:ea typeface="Calibri" pitchFamily="34" charset="0"/>
                <a:cs typeface="Arial" pitchFamily="34" charset="0"/>
              </a:rPr>
              <a:t>pida debido a la peque</a:t>
            </a:r>
            <a:r>
              <a:rPr kumimoji="0" lang="es-PE" sz="1600" b="0" i="0" u="none" strike="noStrike" cap="none" normalizeH="0" baseline="0" dirty="0" smtClean="0">
                <a:ln>
                  <a:noFill/>
                </a:ln>
                <a:solidFill>
                  <a:schemeClr val="tx1"/>
                </a:solidFill>
                <a:effectLst/>
                <a:latin typeface="Calibri"/>
                <a:ea typeface="Calibri" pitchFamily="34" charset="0"/>
                <a:cs typeface="Arial" pitchFamily="34" charset="0"/>
              </a:rPr>
              <a:t>ñ</a:t>
            </a:r>
            <a:r>
              <a:rPr kumimoji="0" lang="es-PE" sz="1600" b="0" i="0" u="none" strike="noStrike" cap="none" normalizeH="0" baseline="0" dirty="0" smtClean="0">
                <a:ln>
                  <a:noFill/>
                </a:ln>
                <a:solidFill>
                  <a:schemeClr val="tx1"/>
                </a:solidFill>
                <a:effectLst/>
                <a:latin typeface="Arial" pitchFamily="34" charset="0"/>
                <a:ea typeface="Calibri" pitchFamily="34" charset="0"/>
                <a:cs typeface="Arial" pitchFamily="34" charset="0"/>
              </a:rPr>
              <a:t>a inercia de sus contactos y a su peque</a:t>
            </a:r>
            <a:r>
              <a:rPr kumimoji="0" lang="es-PE" sz="1600" b="0" i="0" u="none" strike="noStrike" cap="none" normalizeH="0" baseline="0" dirty="0" smtClean="0">
                <a:ln>
                  <a:noFill/>
                </a:ln>
                <a:solidFill>
                  <a:schemeClr val="tx1"/>
                </a:solidFill>
                <a:effectLst/>
                <a:latin typeface="Calibri"/>
                <a:ea typeface="Calibri" pitchFamily="34" charset="0"/>
                <a:cs typeface="Arial" pitchFamily="34" charset="0"/>
              </a:rPr>
              <a:t>ñ</a:t>
            </a:r>
            <a:r>
              <a:rPr kumimoji="0" lang="es-PE" sz="1600" b="0" i="0" u="none" strike="noStrike" cap="none" normalizeH="0" baseline="0" dirty="0" smtClean="0">
                <a:ln>
                  <a:noFill/>
                </a:ln>
                <a:solidFill>
                  <a:schemeClr val="tx1"/>
                </a:solidFill>
                <a:effectLst/>
                <a:latin typeface="Arial" pitchFamily="34" charset="0"/>
                <a:ea typeface="Calibri" pitchFamily="34" charset="0"/>
                <a:cs typeface="Arial" pitchFamily="34" charset="0"/>
              </a:rPr>
              <a:t>a distancia. Los contactos permanecen dentro de botellas especiales en las que se ha hecho el vac</a:t>
            </a:r>
            <a:r>
              <a:rPr kumimoji="0" lang="es-PE" sz="1600" b="0" i="0" u="none" strike="noStrike" cap="none" normalizeH="0" baseline="0" dirty="0" smtClean="0">
                <a:ln>
                  <a:noFill/>
                </a:ln>
                <a:solidFill>
                  <a:schemeClr val="tx1"/>
                </a:solidFill>
                <a:effectLst/>
                <a:latin typeface="Calibri"/>
                <a:ea typeface="Calibri" pitchFamily="34" charset="0"/>
                <a:cs typeface="Arial" pitchFamily="34" charset="0"/>
              </a:rPr>
              <a:t>í</a:t>
            </a:r>
            <a:r>
              <a:rPr kumimoji="0" lang="es-PE" sz="1600" b="0" i="0" u="none" strike="noStrike" cap="none" normalizeH="0" baseline="0" dirty="0" smtClean="0">
                <a:ln>
                  <a:noFill/>
                </a:ln>
                <a:solidFill>
                  <a:schemeClr val="tx1"/>
                </a:solidFill>
                <a:effectLst/>
                <a:latin typeface="Arial" pitchFamily="34" charset="0"/>
                <a:ea typeface="Calibri" pitchFamily="34" charset="0"/>
                <a:cs typeface="Arial" pitchFamily="34" charset="0"/>
              </a:rPr>
              <a:t>o casi absoluto.</a:t>
            </a:r>
            <a:endParaRPr kumimoji="0" lang="es-PE"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PE" sz="1600" b="0" i="0" u="none" strike="noStrike" cap="none" normalizeH="0" baseline="0" dirty="0" smtClean="0">
                <a:ln>
                  <a:noFill/>
                </a:ln>
                <a:solidFill>
                  <a:schemeClr val="tx1"/>
                </a:solidFill>
                <a:effectLst/>
                <a:latin typeface="Arial" pitchFamily="34" charset="0"/>
                <a:ea typeface="Calibri" pitchFamily="34" charset="0"/>
                <a:cs typeface="Arial" pitchFamily="34" charset="0"/>
              </a:rPr>
              <a:t>Una caracter</a:t>
            </a:r>
            <a:r>
              <a:rPr kumimoji="0" lang="es-PE" sz="1600" b="0" i="0" u="none" strike="noStrike" cap="none" normalizeH="0" baseline="0" dirty="0" smtClean="0">
                <a:ln>
                  <a:noFill/>
                </a:ln>
                <a:solidFill>
                  <a:schemeClr val="tx1"/>
                </a:solidFill>
                <a:effectLst/>
                <a:latin typeface="Calibri"/>
                <a:ea typeface="Calibri" pitchFamily="34" charset="0"/>
                <a:cs typeface="Arial" pitchFamily="34" charset="0"/>
              </a:rPr>
              <a:t>í</a:t>
            </a:r>
            <a:r>
              <a:rPr kumimoji="0" lang="es-PE" sz="1600" b="0" i="0" u="none" strike="noStrike" cap="none" normalizeH="0" baseline="0" dirty="0" smtClean="0">
                <a:ln>
                  <a:noFill/>
                </a:ln>
                <a:solidFill>
                  <a:schemeClr val="tx1"/>
                </a:solidFill>
                <a:effectLst/>
                <a:latin typeface="Arial" pitchFamily="34" charset="0"/>
                <a:ea typeface="Calibri" pitchFamily="34" charset="0"/>
                <a:cs typeface="Arial" pitchFamily="34" charset="0"/>
              </a:rPr>
              <a:t>stica importante de este tipo de interruptores es que al abrir los contactos dentro de la c</a:t>
            </a:r>
            <a:r>
              <a:rPr kumimoji="0" lang="es-PE" sz="1600" b="0" i="0" u="none" strike="noStrike" cap="none" normalizeH="0" baseline="0" dirty="0" smtClean="0">
                <a:ln>
                  <a:noFill/>
                </a:ln>
                <a:solidFill>
                  <a:schemeClr val="tx1"/>
                </a:solidFill>
                <a:effectLst/>
                <a:latin typeface="Calibri"/>
                <a:ea typeface="Calibri" pitchFamily="34" charset="0"/>
                <a:cs typeface="Arial" pitchFamily="34" charset="0"/>
              </a:rPr>
              <a:t>á</a:t>
            </a:r>
            <a:r>
              <a:rPr kumimoji="0" lang="es-PE" sz="1600" b="0" i="0" u="none" strike="noStrike" cap="none" normalizeH="0" baseline="0" dirty="0" smtClean="0">
                <a:ln>
                  <a:noFill/>
                </a:ln>
                <a:solidFill>
                  <a:schemeClr val="tx1"/>
                </a:solidFill>
                <a:effectLst/>
                <a:latin typeface="Arial" pitchFamily="34" charset="0"/>
                <a:ea typeface="Calibri" pitchFamily="34" charset="0"/>
                <a:cs typeface="Arial" pitchFamily="34" charset="0"/>
              </a:rPr>
              <a:t>mara de vac</a:t>
            </a:r>
            <a:r>
              <a:rPr kumimoji="0" lang="es-PE" sz="1600" b="0" i="0" u="none" strike="noStrike" cap="none" normalizeH="0" baseline="0" dirty="0" smtClean="0">
                <a:ln>
                  <a:noFill/>
                </a:ln>
                <a:solidFill>
                  <a:schemeClr val="tx1"/>
                </a:solidFill>
                <a:effectLst/>
                <a:latin typeface="Calibri"/>
                <a:ea typeface="Calibri" pitchFamily="34" charset="0"/>
                <a:cs typeface="Arial" pitchFamily="34" charset="0"/>
              </a:rPr>
              <a:t>í</a:t>
            </a:r>
            <a:r>
              <a:rPr kumimoji="0" lang="es-PE" sz="1600" b="0" i="0" u="none" strike="noStrike" cap="none" normalizeH="0" baseline="0" dirty="0" smtClean="0">
                <a:ln>
                  <a:noFill/>
                </a:ln>
                <a:solidFill>
                  <a:schemeClr val="tx1"/>
                </a:solidFill>
                <a:effectLst/>
                <a:latin typeface="Arial" pitchFamily="34" charset="0"/>
                <a:ea typeface="Calibri" pitchFamily="34" charset="0"/>
                <a:cs typeface="Arial" pitchFamily="34" charset="0"/>
              </a:rPr>
              <a:t>o, no se produce ionizaci</a:t>
            </a:r>
            <a:r>
              <a:rPr kumimoji="0" lang="es-PE" sz="1600" b="0" i="0" u="none" strike="noStrike" cap="none" normalizeH="0" baseline="0" dirty="0" smtClean="0">
                <a:ln>
                  <a:noFill/>
                </a:ln>
                <a:solidFill>
                  <a:schemeClr val="tx1"/>
                </a:solidFill>
                <a:effectLst/>
                <a:latin typeface="Calibri"/>
                <a:ea typeface="Calibri" pitchFamily="34" charset="0"/>
                <a:cs typeface="Arial" pitchFamily="34" charset="0"/>
              </a:rPr>
              <a:t>ó</a:t>
            </a:r>
            <a:r>
              <a:rPr kumimoji="0" lang="es-PE" sz="1600" b="0" i="0" u="none" strike="noStrike" cap="none" normalizeH="0" baseline="0" dirty="0" smtClean="0">
                <a:ln>
                  <a:noFill/>
                </a:ln>
                <a:solidFill>
                  <a:schemeClr val="tx1"/>
                </a:solidFill>
                <a:effectLst/>
                <a:latin typeface="Arial" pitchFamily="34" charset="0"/>
                <a:ea typeface="Calibri" pitchFamily="34" charset="0"/>
                <a:cs typeface="Arial" pitchFamily="34" charset="0"/>
              </a:rPr>
              <a:t>n y por tanto, no es necesario el soplado del arco ya que este se extingue pr</a:t>
            </a:r>
            <a:r>
              <a:rPr kumimoji="0" lang="es-PE" sz="1600" b="0" i="0" u="none" strike="noStrike" cap="none" normalizeH="0" baseline="0" dirty="0" smtClean="0">
                <a:ln>
                  <a:noFill/>
                </a:ln>
                <a:solidFill>
                  <a:schemeClr val="tx1"/>
                </a:solidFill>
                <a:effectLst/>
                <a:latin typeface="Calibri"/>
                <a:ea typeface="Calibri" pitchFamily="34" charset="0"/>
                <a:cs typeface="Arial" pitchFamily="34" charset="0"/>
              </a:rPr>
              <a:t>á</a:t>
            </a:r>
            <a:r>
              <a:rPr kumimoji="0" lang="es-PE" sz="1600" b="0" i="0" u="none" strike="noStrike" cap="none" normalizeH="0" baseline="0" dirty="0" smtClean="0">
                <a:ln>
                  <a:noFill/>
                </a:ln>
                <a:solidFill>
                  <a:schemeClr val="tx1"/>
                </a:solidFill>
                <a:effectLst/>
                <a:latin typeface="Arial" pitchFamily="34" charset="0"/>
                <a:ea typeface="Calibri" pitchFamily="34" charset="0"/>
                <a:cs typeface="Arial" pitchFamily="34" charset="0"/>
              </a:rPr>
              <a:t>cticamente al paso por cero pasado el primer ciclo. </a:t>
            </a:r>
          </a:p>
          <a:p>
            <a:pPr marL="0" marR="0" lvl="0" indent="0" algn="just" defTabSz="914400" rtl="0" eaLnBrk="0" fontAlgn="base" latinLnBrk="0" hangingPunct="0">
              <a:lnSpc>
                <a:spcPct val="100000"/>
              </a:lnSpc>
              <a:spcBef>
                <a:spcPct val="0"/>
              </a:spcBef>
              <a:spcAft>
                <a:spcPct val="0"/>
              </a:spcAft>
              <a:buClrTx/>
              <a:buSzTx/>
              <a:buFontTx/>
              <a:buNone/>
              <a:tabLst/>
            </a:pPr>
            <a:endParaRPr lang="es-PE" sz="1600" dirty="0">
              <a:latin typeface="Arial" pitchFamily="34" charset="0"/>
              <a:cs typeface="Arial" pitchFamily="34" charset="0"/>
            </a:endParaRPr>
          </a:p>
          <a:p>
            <a:pPr lvl="0" algn="just" eaLnBrk="0" fontAlgn="base" hangingPunct="0">
              <a:spcBef>
                <a:spcPct val="0"/>
              </a:spcBef>
              <a:spcAft>
                <a:spcPct val="0"/>
              </a:spcAft>
            </a:pPr>
            <a:r>
              <a:rPr lang="es-PE" sz="1600" dirty="0" smtClean="0">
                <a:ea typeface="Calibri" pitchFamily="34" charset="0"/>
                <a:cs typeface="Arial" pitchFamily="34" charset="0"/>
              </a:rPr>
              <a:t>Las </a:t>
            </a:r>
            <a:r>
              <a:rPr lang="es-PE" sz="1600" dirty="0">
                <a:ea typeface="Calibri" pitchFamily="34" charset="0"/>
                <a:cs typeface="Arial" pitchFamily="34" charset="0"/>
              </a:rPr>
              <a:t>ventajas que presentan los interruptores de vacío son: </a:t>
            </a:r>
            <a:endParaRPr lang="es-PE" sz="1600" dirty="0">
              <a:cs typeface="Arial" pitchFamily="34" charset="0"/>
            </a:endParaRPr>
          </a:p>
          <a:p>
            <a:pPr marL="285750" lvl="0" indent="-285750" algn="just" eaLnBrk="0" fontAlgn="base" hangingPunct="0">
              <a:spcBef>
                <a:spcPct val="0"/>
              </a:spcBef>
              <a:spcAft>
                <a:spcPct val="0"/>
              </a:spcAft>
              <a:buFont typeface="Arial" pitchFamily="34" charset="0"/>
              <a:buChar char="•"/>
            </a:pPr>
            <a:r>
              <a:rPr lang="es-PE" sz="1600" dirty="0">
                <a:ea typeface="Calibri" pitchFamily="34" charset="0"/>
                <a:cs typeface="Arial" pitchFamily="34" charset="0"/>
              </a:rPr>
              <a:t>Es un interruptor muy compacto. </a:t>
            </a:r>
            <a:endParaRPr lang="es-PE" sz="1600" dirty="0">
              <a:cs typeface="Arial" pitchFamily="34" charset="0"/>
            </a:endParaRPr>
          </a:p>
          <a:p>
            <a:pPr marL="285750" lvl="0" indent="-285750" algn="just" eaLnBrk="0" fontAlgn="base" hangingPunct="0">
              <a:spcBef>
                <a:spcPct val="0"/>
              </a:spcBef>
              <a:spcAft>
                <a:spcPct val="0"/>
              </a:spcAft>
              <a:buFont typeface="Arial" pitchFamily="34" charset="0"/>
              <a:buChar char="•"/>
            </a:pPr>
            <a:r>
              <a:rPr lang="es-PE" sz="1600" dirty="0" smtClean="0">
                <a:ea typeface="Calibri" pitchFamily="34" charset="0"/>
                <a:cs typeface="Arial" pitchFamily="34" charset="0"/>
              </a:rPr>
              <a:t>Prácticamente </a:t>
            </a:r>
            <a:r>
              <a:rPr lang="es-PE" sz="1600" dirty="0">
                <a:ea typeface="Calibri" pitchFamily="34" charset="0"/>
                <a:cs typeface="Arial" pitchFamily="34" charset="0"/>
              </a:rPr>
              <a:t>no necesita mantenimiento. </a:t>
            </a:r>
            <a:endParaRPr lang="es-PE" sz="1600" dirty="0" smtClean="0">
              <a:ea typeface="Calibri" pitchFamily="34" charset="0"/>
              <a:cs typeface="Arial" pitchFamily="34" charset="0"/>
            </a:endParaRPr>
          </a:p>
          <a:p>
            <a:pPr lvl="0" algn="just" eaLnBrk="0" fontAlgn="base" hangingPunct="0">
              <a:spcBef>
                <a:spcPct val="0"/>
              </a:spcBef>
              <a:spcAft>
                <a:spcPct val="0"/>
              </a:spcAft>
            </a:pPr>
            <a:endParaRPr lang="es-PE" sz="1600" dirty="0">
              <a:cs typeface="Arial" pitchFamily="34" charset="0"/>
            </a:endParaRPr>
          </a:p>
          <a:p>
            <a:pPr lvl="0" algn="just" eaLnBrk="0" fontAlgn="base" hangingPunct="0">
              <a:spcBef>
                <a:spcPct val="0"/>
              </a:spcBef>
              <a:spcAft>
                <a:spcPct val="0"/>
              </a:spcAft>
            </a:pPr>
            <a:r>
              <a:rPr lang="es-PE" sz="1600" dirty="0">
                <a:ea typeface="Calibri" pitchFamily="34" charset="0"/>
                <a:cs typeface="Arial" pitchFamily="34" charset="0"/>
              </a:rPr>
              <a:t>Como desventajas tiene: </a:t>
            </a:r>
            <a:endParaRPr lang="es-PE" sz="1600" dirty="0">
              <a:cs typeface="Arial" pitchFamily="34" charset="0"/>
            </a:endParaRPr>
          </a:p>
          <a:p>
            <a:pPr marL="285750" lvl="0" indent="-285750" algn="just" eaLnBrk="0" fontAlgn="base" hangingPunct="0">
              <a:spcBef>
                <a:spcPct val="0"/>
              </a:spcBef>
              <a:spcAft>
                <a:spcPct val="0"/>
              </a:spcAft>
              <a:buFont typeface="Arial" pitchFamily="34" charset="0"/>
              <a:buChar char="•"/>
            </a:pPr>
            <a:r>
              <a:rPr lang="es-PE" sz="1600" dirty="0" smtClean="0">
                <a:ea typeface="Calibri" pitchFamily="34" charset="0"/>
                <a:cs typeface="Arial" pitchFamily="34" charset="0"/>
              </a:rPr>
              <a:t>Es </a:t>
            </a:r>
            <a:r>
              <a:rPr lang="es-PE" sz="1600" dirty="0">
                <a:ea typeface="Calibri" pitchFamily="34" charset="0"/>
                <a:cs typeface="Arial" pitchFamily="34" charset="0"/>
              </a:rPr>
              <a:t>difícil mantener un buen vacío debido al arqueo desgasificación de los electrodos metálicos. </a:t>
            </a:r>
            <a:endParaRPr lang="es-PE" sz="1600" dirty="0">
              <a:cs typeface="Arial" pitchFamily="34" charset="0"/>
            </a:endParaRPr>
          </a:p>
          <a:p>
            <a:pPr marL="285750" lvl="0" indent="-285750" algn="just" eaLnBrk="0" fontAlgn="base" hangingPunct="0">
              <a:spcBef>
                <a:spcPct val="0"/>
              </a:spcBef>
              <a:spcAft>
                <a:spcPct val="0"/>
              </a:spcAft>
              <a:buFont typeface="Arial" pitchFamily="34" charset="0"/>
              <a:buChar char="•"/>
            </a:pPr>
            <a:r>
              <a:rPr lang="es-PE" sz="1600" dirty="0" smtClean="0">
                <a:ea typeface="Calibri" pitchFamily="34" charset="0"/>
                <a:cs typeface="Arial" pitchFamily="34" charset="0"/>
              </a:rPr>
              <a:t>Durante </a:t>
            </a:r>
            <a:r>
              <a:rPr lang="es-PE" sz="1600" dirty="0">
                <a:ea typeface="Calibri" pitchFamily="34" charset="0"/>
                <a:cs typeface="Arial" pitchFamily="34" charset="0"/>
              </a:rPr>
              <a:t>la extinción del arco, se produce una ligera de emisión de rayos </a:t>
            </a:r>
            <a:r>
              <a:rPr lang="es-PE" sz="1600" dirty="0" smtClean="0">
                <a:ea typeface="Calibri" pitchFamily="34" charset="0"/>
                <a:cs typeface="Arial" pitchFamily="34" charset="0"/>
              </a:rPr>
              <a:t>X.</a:t>
            </a:r>
          </a:p>
          <a:p>
            <a:pPr marL="285750" lvl="0" indent="-285750" algn="just" eaLnBrk="0" fontAlgn="base" hangingPunct="0">
              <a:spcBef>
                <a:spcPct val="0"/>
              </a:spcBef>
              <a:spcAft>
                <a:spcPct val="0"/>
              </a:spcAft>
              <a:buFont typeface="Arial" pitchFamily="34" charset="0"/>
              <a:buChar char="•"/>
            </a:pPr>
            <a:r>
              <a:rPr lang="es-PE" sz="1600" dirty="0" smtClean="0">
                <a:ea typeface="Calibri" pitchFamily="34" charset="0"/>
                <a:cs typeface="Arial" pitchFamily="34" charset="0"/>
              </a:rPr>
              <a:t>Aparecen </a:t>
            </a:r>
            <a:r>
              <a:rPr lang="es-PE" sz="1600" dirty="0">
                <a:ea typeface="Calibri" pitchFamily="34" charset="0"/>
                <a:cs typeface="Arial" pitchFamily="34" charset="0"/>
              </a:rPr>
              <a:t>sobretensiones, sobretodo en circuitos </a:t>
            </a:r>
            <a:r>
              <a:rPr lang="es-PE" sz="1600" dirty="0" smtClean="0">
                <a:ea typeface="Calibri" pitchFamily="34" charset="0"/>
                <a:cs typeface="Arial" pitchFamily="34" charset="0"/>
              </a:rPr>
              <a:t>inductivos.</a:t>
            </a:r>
            <a:r>
              <a:rPr lang="es-PE" sz="1600" dirty="0" smtClean="0">
                <a:cs typeface="Arial" pitchFamily="34" charset="0"/>
              </a:rPr>
              <a:t> </a:t>
            </a:r>
            <a:endParaRPr lang="es-PE" sz="2800" dirty="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s-PE"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PE" sz="18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55538026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descr="http://www.swe.siemens.com/spain/web/es/energy/distribucion/PublishingImages/celdas2def.jpg"/>
          <p:cNvPicPr/>
          <p:nvPr/>
        </p:nvPicPr>
        <p:blipFill>
          <a:blip r:embed="rId2">
            <a:extLst>
              <a:ext uri="{28A0092B-C50C-407E-A947-70E740481C1C}">
                <a14:useLocalDpi xmlns:a14="http://schemas.microsoft.com/office/drawing/2010/main" val="0"/>
              </a:ext>
            </a:extLst>
          </a:blip>
          <a:srcRect/>
          <a:stretch>
            <a:fillRect/>
          </a:stretch>
        </p:blipFill>
        <p:spPr bwMode="auto">
          <a:xfrm>
            <a:off x="5011193" y="2060848"/>
            <a:ext cx="3420735" cy="2880320"/>
          </a:xfrm>
          <a:prstGeom prst="rect">
            <a:avLst/>
          </a:prstGeom>
          <a:noFill/>
          <a:ln>
            <a:noFill/>
          </a:ln>
        </p:spPr>
      </p:pic>
      <p:pic>
        <p:nvPicPr>
          <p:cNvPr id="5" name="4 Imagen"/>
          <p:cNvPicPr/>
          <p:nvPr/>
        </p:nvPicPr>
        <p:blipFill>
          <a:blip r:embed="rId3">
            <a:extLst>
              <a:ext uri="{28A0092B-C50C-407E-A947-70E740481C1C}">
                <a14:useLocalDpi xmlns:a14="http://schemas.microsoft.com/office/drawing/2010/main" val="0"/>
              </a:ext>
            </a:extLst>
          </a:blip>
          <a:srcRect/>
          <a:stretch>
            <a:fillRect/>
          </a:stretch>
        </p:blipFill>
        <p:spPr bwMode="auto">
          <a:xfrm>
            <a:off x="513168" y="332656"/>
            <a:ext cx="4464496" cy="6292304"/>
          </a:xfrm>
          <a:prstGeom prst="rect">
            <a:avLst/>
          </a:prstGeom>
          <a:noFill/>
          <a:ln>
            <a:noFill/>
          </a:ln>
        </p:spPr>
      </p:pic>
    </p:spTree>
    <p:extLst>
      <p:ext uri="{BB962C8B-B14F-4D97-AF65-F5344CB8AC3E}">
        <p14:creationId xmlns:p14="http://schemas.microsoft.com/office/powerpoint/2010/main" val="198766120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0855" y="548680"/>
            <a:ext cx="8229600" cy="652934"/>
          </a:xfrm>
        </p:spPr>
        <p:txBody>
          <a:bodyPr/>
          <a:lstStyle/>
          <a:p>
            <a:pPr algn="ctr"/>
            <a:r>
              <a:rPr lang="es-PE" dirty="0" smtClean="0">
                <a:effectLst>
                  <a:outerShdw blurRad="38100" dist="38100" dir="2700000" algn="tl">
                    <a:srgbClr val="000000">
                      <a:alpha val="43137"/>
                    </a:srgbClr>
                  </a:outerShdw>
                </a:effectLst>
              </a:rPr>
              <a:t>Cámara de Vacío.</a:t>
            </a:r>
            <a:endParaRPr lang="es-PE" dirty="0">
              <a:effectLst>
                <a:outerShdw blurRad="38100" dist="38100" dir="2700000" algn="tl">
                  <a:srgbClr val="000000">
                    <a:alpha val="43137"/>
                  </a:srgbClr>
                </a:outerShdw>
              </a:effectLst>
            </a:endParaRPr>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2388" y="1268760"/>
            <a:ext cx="7484027" cy="51947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50885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395536" y="764704"/>
            <a:ext cx="8280920" cy="4278094"/>
          </a:xfrm>
          <a:prstGeom prst="rect">
            <a:avLst/>
          </a:prstGeom>
        </p:spPr>
        <p:txBody>
          <a:bodyPr wrap="square">
            <a:spAutoFit/>
          </a:bodyPr>
          <a:lstStyle/>
          <a:p>
            <a:r>
              <a:rPr lang="es-PE" b="1" dirty="0" smtClean="0"/>
              <a:t>5. Interruptores </a:t>
            </a:r>
            <a:r>
              <a:rPr lang="es-PE" b="1" dirty="0"/>
              <a:t>de </a:t>
            </a:r>
            <a:r>
              <a:rPr lang="es-PE" b="1" dirty="0" err="1"/>
              <a:t>hexafluoruro</a:t>
            </a:r>
            <a:r>
              <a:rPr lang="es-PE" b="1" dirty="0"/>
              <a:t> de azufre (SF</a:t>
            </a:r>
            <a:r>
              <a:rPr lang="es-PE" b="1" baseline="-25000" dirty="0"/>
              <a:t>6</a:t>
            </a:r>
            <a:r>
              <a:rPr lang="es-PE" b="1" dirty="0"/>
              <a:t>). </a:t>
            </a:r>
            <a:endParaRPr lang="es-PE" dirty="0"/>
          </a:p>
          <a:p>
            <a:endParaRPr lang="es-PE" sz="1600" dirty="0" smtClean="0"/>
          </a:p>
          <a:p>
            <a:pPr algn="just"/>
            <a:r>
              <a:rPr lang="es-PE" sz="1600" dirty="0" smtClean="0"/>
              <a:t>Estos </a:t>
            </a:r>
            <a:r>
              <a:rPr lang="es-PE" sz="1600" dirty="0"/>
              <a:t>interruptores se caracterizan porque poseen en las cámaras de extinción un gas llamado </a:t>
            </a:r>
            <a:r>
              <a:rPr lang="es-PE" sz="1600" dirty="0" err="1"/>
              <a:t>hexafluoruro</a:t>
            </a:r>
            <a:r>
              <a:rPr lang="es-PE" sz="1600" dirty="0"/>
              <a:t> de azufre (SF</a:t>
            </a:r>
            <a:r>
              <a:rPr lang="es-PE" sz="1600" baseline="-25000" dirty="0"/>
              <a:t>6</a:t>
            </a:r>
            <a:r>
              <a:rPr lang="es-PE" sz="1600" dirty="0"/>
              <a:t>) que tiene una capacidad dieléctrica superior a otros fluidos dieléctricos conocidos. Esto hace más compactos y más durables a los interruptores basados en esta tecnología de gas desde el punto de vista del mantenimiento. </a:t>
            </a:r>
          </a:p>
          <a:p>
            <a:pPr algn="just"/>
            <a:endParaRPr lang="es-PE" sz="1600" dirty="0" smtClean="0"/>
          </a:p>
          <a:p>
            <a:pPr algn="just"/>
            <a:r>
              <a:rPr lang="es-PE" sz="1600" dirty="0" smtClean="0"/>
              <a:t>La </a:t>
            </a:r>
            <a:r>
              <a:rPr lang="es-PE" sz="1600" dirty="0"/>
              <a:t>tecnología de este gas se basa en que posee tres veces la rigidez dieléctrica del aire, a la misma presión. Además a elevadas temperaturas (de más de 1500°C) sigue conservando una elevada conductividad térmica que ayuda a enfriar el plasma creado por el arco eléctrico y al pasar por cero la onda de corriente, facilita la extinción del arco. </a:t>
            </a:r>
          </a:p>
          <a:p>
            <a:pPr algn="just"/>
            <a:endParaRPr lang="es-PE" sz="1600" dirty="0" smtClean="0"/>
          </a:p>
          <a:p>
            <a:pPr algn="just"/>
            <a:r>
              <a:rPr lang="es-PE" sz="1600" dirty="0" smtClean="0"/>
              <a:t>Las </a:t>
            </a:r>
            <a:r>
              <a:rPr lang="es-PE" sz="1600" dirty="0"/>
              <a:t>buenas propiedades de este gas utilizado en aplicaciones de extinción de arco han provocado que en la actualidad, en aplicaciones sobretodo de alta tensión, sea el tipo de interruptor más generalizado y empleado. </a:t>
            </a:r>
            <a:endParaRPr lang="es-PE" sz="1600" dirty="0" smtClean="0"/>
          </a:p>
          <a:p>
            <a:pPr algn="just"/>
            <a:endParaRPr lang="es-PE" sz="1600" dirty="0"/>
          </a:p>
          <a:p>
            <a:pPr algn="just"/>
            <a:endParaRPr lang="es-PE" sz="1600" dirty="0"/>
          </a:p>
        </p:txBody>
      </p:sp>
    </p:spTree>
    <p:extLst>
      <p:ext uri="{BB962C8B-B14F-4D97-AF65-F5344CB8AC3E}">
        <p14:creationId xmlns:p14="http://schemas.microsoft.com/office/powerpoint/2010/main" val="422408414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395536" y="548680"/>
            <a:ext cx="8280920" cy="6001643"/>
          </a:xfrm>
          <a:prstGeom prst="rect">
            <a:avLst/>
          </a:prstGeom>
        </p:spPr>
        <p:txBody>
          <a:bodyPr wrap="square">
            <a:spAutoFit/>
          </a:bodyPr>
          <a:lstStyle/>
          <a:p>
            <a:pPr algn="just"/>
            <a:r>
              <a:rPr lang="es-PE" sz="1600" dirty="0"/>
              <a:t>Entre las ventajas de estos interruptores podemos encontrar: </a:t>
            </a:r>
          </a:p>
          <a:p>
            <a:pPr marL="285750" lvl="0" indent="-285750" algn="just">
              <a:buFont typeface="Arial" pitchFamily="34" charset="0"/>
              <a:buChar char="•"/>
            </a:pPr>
            <a:r>
              <a:rPr lang="es-PE" sz="1600" dirty="0"/>
              <a:t>Después de la apertura de los contactos, los gases ionizados no escapan al aire, por lo que el ruido de apertura del interruptor es mínimo. </a:t>
            </a:r>
            <a:endParaRPr lang="es-PE" sz="1600" dirty="0" smtClean="0"/>
          </a:p>
          <a:p>
            <a:pPr marL="285750" lvl="0" indent="-285750" algn="just">
              <a:buFont typeface="Arial" pitchFamily="34" charset="0"/>
              <a:buChar char="•"/>
            </a:pPr>
            <a:r>
              <a:rPr lang="es-PE" sz="1600" dirty="0" smtClean="0"/>
              <a:t>Alta </a:t>
            </a:r>
            <a:r>
              <a:rPr lang="es-PE" sz="1600" dirty="0"/>
              <a:t>rigidez dieléctrica, del orden de tren veces la del </a:t>
            </a:r>
            <a:r>
              <a:rPr lang="es-PE" sz="1600" dirty="0" smtClean="0"/>
              <a:t>aire.</a:t>
            </a:r>
          </a:p>
          <a:p>
            <a:pPr marL="285750" lvl="0" indent="-285750" algn="just">
              <a:buFont typeface="Arial" pitchFamily="34" charset="0"/>
              <a:buChar char="•"/>
            </a:pPr>
            <a:r>
              <a:rPr lang="es-PE" sz="1600" dirty="0" smtClean="0"/>
              <a:t>La </a:t>
            </a:r>
            <a:r>
              <a:rPr lang="es-PE" sz="1600" dirty="0"/>
              <a:t>alta rigidez dieléctrica del SF</a:t>
            </a:r>
            <a:r>
              <a:rPr lang="es-PE" sz="1600" baseline="-25000" dirty="0"/>
              <a:t>6</a:t>
            </a:r>
            <a:r>
              <a:rPr lang="es-PE" sz="1600" dirty="0"/>
              <a:t> lo hace un medio ideal para enfriar el arco, aún a presiones bajas. </a:t>
            </a:r>
            <a:endParaRPr lang="es-PE" sz="1600" dirty="0" smtClean="0"/>
          </a:p>
          <a:p>
            <a:pPr marL="285750" lvl="0" indent="-285750" algn="just">
              <a:buFont typeface="Arial" pitchFamily="34" charset="0"/>
              <a:buChar char="•"/>
            </a:pPr>
            <a:r>
              <a:rPr lang="es-PE" sz="1600" dirty="0" smtClean="0"/>
              <a:t>La </a:t>
            </a:r>
            <a:r>
              <a:rPr lang="es-PE" sz="1600" dirty="0"/>
              <a:t>presión utilizada para la interrupción del arco es una parte de la requerida en interruptores neumáticos. </a:t>
            </a:r>
            <a:endParaRPr lang="es-PE" sz="1600" dirty="0" smtClean="0"/>
          </a:p>
          <a:p>
            <a:pPr marL="285750" lvl="0" indent="-285750" algn="just">
              <a:buFont typeface="Arial" pitchFamily="34" charset="0"/>
              <a:buChar char="•"/>
            </a:pPr>
            <a:r>
              <a:rPr lang="es-PE" sz="1600" dirty="0" smtClean="0"/>
              <a:t>Buena </a:t>
            </a:r>
            <a:r>
              <a:rPr lang="es-PE" sz="1600" dirty="0"/>
              <a:t>conductividad térmica del orden de tres veces la del aire. </a:t>
            </a:r>
            <a:endParaRPr lang="es-PE" sz="1600" dirty="0" smtClean="0"/>
          </a:p>
          <a:p>
            <a:pPr marL="285750" lvl="0" indent="-285750" algn="just">
              <a:buFont typeface="Arial" pitchFamily="34" charset="0"/>
              <a:buChar char="•"/>
            </a:pPr>
            <a:r>
              <a:rPr lang="es-PE" sz="1600" dirty="0" smtClean="0"/>
              <a:t>Ausencia </a:t>
            </a:r>
            <a:r>
              <a:rPr lang="es-PE" sz="1600" dirty="0"/>
              <a:t>total de riesgos de explosiones e incendios. Por ello hacen de este interruptor que sea apto para cualquier aplicación. </a:t>
            </a:r>
          </a:p>
          <a:p>
            <a:pPr algn="just"/>
            <a:endParaRPr lang="es-PE" sz="1600" dirty="0" smtClean="0"/>
          </a:p>
          <a:p>
            <a:pPr algn="just"/>
            <a:r>
              <a:rPr lang="es-PE" sz="1600" dirty="0" smtClean="0"/>
              <a:t>Como </a:t>
            </a:r>
            <a:r>
              <a:rPr lang="es-PE" sz="1600" dirty="0"/>
              <a:t>desventajas tenemos: </a:t>
            </a:r>
          </a:p>
          <a:p>
            <a:pPr marL="285750" lvl="0" indent="-285750" algn="just">
              <a:buFont typeface="Arial" pitchFamily="34" charset="0"/>
              <a:buChar char="•"/>
            </a:pPr>
            <a:r>
              <a:rPr lang="es-PE" sz="1600" dirty="0"/>
              <a:t>A presiones superiores a 3,5 bar y temperatura menores de -40 °C, el gas se licua. Por eso, en el caso de interruptores de dos presiones, es necesario calentar el gas de la cámara de extinción para mantener el equilibrio a temperaturas ambiente menores de 15 °C. </a:t>
            </a:r>
            <a:endParaRPr lang="es-PE" sz="1600" dirty="0" smtClean="0"/>
          </a:p>
          <a:p>
            <a:pPr marL="285750" lvl="0" indent="-285750" algn="just">
              <a:buFont typeface="Arial" pitchFamily="34" charset="0"/>
              <a:buChar char="•"/>
            </a:pPr>
            <a:r>
              <a:rPr lang="es-PE" sz="1600" dirty="0" smtClean="0"/>
              <a:t>El </a:t>
            </a:r>
            <a:r>
              <a:rPr lang="es-PE" sz="1600" dirty="0"/>
              <a:t>gas es inodoro, incoloro e insípido. En lugares cerrados hay que tener cuidado de que no existan escapes, ya que por tener mayor densidad que el aire, lo desplaza provocando asfixia en las personas por falta de oxígeno. En otros lugares es conveniente disponer de extractores que deben ponerse en funcionamiento antes de que se introduzca el personal. </a:t>
            </a:r>
            <a:endParaRPr lang="es-PE" sz="1600" dirty="0" smtClean="0"/>
          </a:p>
          <a:p>
            <a:pPr marL="285750" lvl="0" indent="-285750" algn="just">
              <a:buFont typeface="Arial" pitchFamily="34" charset="0"/>
              <a:buChar char="•"/>
            </a:pPr>
            <a:r>
              <a:rPr lang="es-PE" sz="1600" dirty="0" smtClean="0"/>
              <a:t>Los </a:t>
            </a:r>
            <a:r>
              <a:rPr lang="es-PE" sz="1600" dirty="0"/>
              <a:t>productos del arco son tóxicos y combinados con la humedad producen ácido fluorhídrico, que ataca la porcelana y el cemento sellado de las boquillas. </a:t>
            </a:r>
          </a:p>
        </p:txBody>
      </p:sp>
    </p:spTree>
    <p:extLst>
      <p:ext uri="{BB962C8B-B14F-4D97-AF65-F5344CB8AC3E}">
        <p14:creationId xmlns:p14="http://schemas.microsoft.com/office/powerpoint/2010/main" val="363119153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332656"/>
            <a:ext cx="7776864" cy="61334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5619140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6093296"/>
            <a:ext cx="7998323" cy="494927"/>
          </a:xfrm>
        </p:spPr>
        <p:txBody>
          <a:bodyPr>
            <a:noAutofit/>
          </a:bodyPr>
          <a:lstStyle/>
          <a:p>
            <a:pPr algn="ctr"/>
            <a:r>
              <a:rPr lang="es-PE" sz="2400" dirty="0">
                <a:solidFill>
                  <a:schemeClr val="tx1"/>
                </a:solidFill>
              </a:rPr>
              <a:t>Partes de </a:t>
            </a:r>
            <a:r>
              <a:rPr lang="es-PE" sz="2400" dirty="0" smtClean="0">
                <a:solidFill>
                  <a:schemeClr val="tx1"/>
                </a:solidFill>
              </a:rPr>
              <a:t>Interruptor </a:t>
            </a:r>
            <a:r>
              <a:rPr lang="es-PE" sz="2400" dirty="0" err="1" smtClean="0">
                <a:solidFill>
                  <a:schemeClr val="tx1"/>
                </a:solidFill>
              </a:rPr>
              <a:t>Tripolar</a:t>
            </a:r>
            <a:r>
              <a:rPr lang="es-PE" sz="2400" dirty="0" smtClean="0">
                <a:solidFill>
                  <a:schemeClr val="tx1"/>
                </a:solidFill>
              </a:rPr>
              <a:t> con Gas SF</a:t>
            </a:r>
            <a:r>
              <a:rPr lang="es-PE" sz="1600" dirty="0" smtClean="0">
                <a:solidFill>
                  <a:schemeClr val="tx1"/>
                </a:solidFill>
              </a:rPr>
              <a:t>6</a:t>
            </a:r>
            <a:endParaRPr lang="es-PE" sz="2400"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247726"/>
            <a:ext cx="7998323" cy="58455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263780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auto1"/>
          <p:cNvPicPr>
            <a:picLocks noChangeAspect="1" noChangeArrowheads="1"/>
          </p:cNvPicPr>
          <p:nvPr/>
        </p:nvPicPr>
        <p:blipFill>
          <a:blip r:embed="rId2">
            <a:extLst>
              <a:ext uri="{28A0092B-C50C-407E-A947-70E740481C1C}">
                <a14:useLocalDpi xmlns:a14="http://schemas.microsoft.com/office/drawing/2010/main" val="0"/>
              </a:ext>
            </a:extLst>
          </a:blip>
          <a:srcRect l="9714" t="11783" r="9714" b="20737"/>
          <a:stretch>
            <a:fillRect/>
          </a:stretch>
        </p:blipFill>
        <p:spPr bwMode="auto">
          <a:xfrm>
            <a:off x="1219200" y="836712"/>
            <a:ext cx="3208784"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3" descr="auto1"/>
          <p:cNvPicPr>
            <a:picLocks noChangeAspect="1" noChangeArrowheads="1"/>
          </p:cNvPicPr>
          <p:nvPr/>
        </p:nvPicPr>
        <p:blipFill>
          <a:blip r:embed="rId3">
            <a:extLst>
              <a:ext uri="{28A0092B-C50C-407E-A947-70E740481C1C}">
                <a14:useLocalDpi xmlns:a14="http://schemas.microsoft.com/office/drawing/2010/main" val="0"/>
              </a:ext>
            </a:extLst>
          </a:blip>
          <a:srcRect l="21622" t="4347" r="12059" b="11061"/>
          <a:stretch>
            <a:fillRect/>
          </a:stretch>
        </p:blipFill>
        <p:spPr bwMode="auto">
          <a:xfrm>
            <a:off x="5025037" y="836712"/>
            <a:ext cx="3733800"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 Box 4"/>
          <p:cNvSpPr txBox="1">
            <a:spLocks noChangeArrowheads="1"/>
          </p:cNvSpPr>
          <p:nvPr/>
        </p:nvSpPr>
        <p:spPr bwMode="auto">
          <a:xfrm>
            <a:off x="746125" y="4714875"/>
            <a:ext cx="390207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s-MX" dirty="0"/>
              <a:t>Accionamiento Neumático</a:t>
            </a:r>
            <a:endParaRPr lang="es-ES" dirty="0"/>
          </a:p>
        </p:txBody>
      </p:sp>
      <p:sp>
        <p:nvSpPr>
          <p:cNvPr id="5" name="Text Box 5"/>
          <p:cNvSpPr txBox="1">
            <a:spLocks noChangeArrowheads="1"/>
          </p:cNvSpPr>
          <p:nvPr/>
        </p:nvSpPr>
        <p:spPr bwMode="auto">
          <a:xfrm>
            <a:off x="4648200" y="4953000"/>
            <a:ext cx="41148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endParaRPr lang="es-MX" sz="2800"/>
          </a:p>
        </p:txBody>
      </p:sp>
      <p:sp>
        <p:nvSpPr>
          <p:cNvPr id="6" name="Text Box 6"/>
          <p:cNvSpPr txBox="1">
            <a:spLocks noChangeArrowheads="1"/>
          </p:cNvSpPr>
          <p:nvPr/>
        </p:nvSpPr>
        <p:spPr bwMode="auto">
          <a:xfrm>
            <a:off x="4735512" y="4724400"/>
            <a:ext cx="38100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s-MX" dirty="0"/>
              <a:t>Grupo Motor-Compresor</a:t>
            </a:r>
            <a:endParaRPr lang="es-ES" dirty="0"/>
          </a:p>
        </p:txBody>
      </p:sp>
      <p:sp>
        <p:nvSpPr>
          <p:cNvPr id="7" name="Text Box 7"/>
          <p:cNvSpPr txBox="1">
            <a:spLocks noChangeArrowheads="1"/>
          </p:cNvSpPr>
          <p:nvPr/>
        </p:nvSpPr>
        <p:spPr bwMode="auto">
          <a:xfrm>
            <a:off x="631825" y="5783263"/>
            <a:ext cx="820737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s-MX" dirty="0"/>
              <a:t>Accionamiento </a:t>
            </a:r>
            <a:r>
              <a:rPr lang="es-MX" dirty="0" err="1"/>
              <a:t>Neumatico</a:t>
            </a:r>
            <a:r>
              <a:rPr lang="es-MX" dirty="0"/>
              <a:t> de Interruptor </a:t>
            </a:r>
            <a:r>
              <a:rPr lang="es-MX" dirty="0" err="1"/>
              <a:t>Energomex</a:t>
            </a:r>
            <a:r>
              <a:rPr lang="es-MX" dirty="0"/>
              <a:t> de 115 </a:t>
            </a:r>
            <a:r>
              <a:rPr lang="es-MX" dirty="0" err="1" smtClean="0"/>
              <a:t>kV</a:t>
            </a:r>
            <a:r>
              <a:rPr lang="es-MX" dirty="0" smtClean="0"/>
              <a:t> </a:t>
            </a:r>
            <a:r>
              <a:rPr lang="es-MX" dirty="0" smtClean="0"/>
              <a:t>tipo </a:t>
            </a:r>
            <a:r>
              <a:rPr lang="es-MX" dirty="0"/>
              <a:t>SFE11</a:t>
            </a:r>
            <a:endParaRPr lang="es-ES" dirty="0"/>
          </a:p>
        </p:txBody>
      </p:sp>
    </p:spTree>
    <p:extLst>
      <p:ext uri="{BB962C8B-B14F-4D97-AF65-F5344CB8AC3E}">
        <p14:creationId xmlns:p14="http://schemas.microsoft.com/office/powerpoint/2010/main" val="99691722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40285" y="548680"/>
            <a:ext cx="8229600" cy="492664"/>
          </a:xfrm>
        </p:spPr>
        <p:txBody>
          <a:bodyPr>
            <a:noAutofit/>
          </a:bodyPr>
          <a:lstStyle/>
          <a:p>
            <a:pPr algn="just"/>
            <a:r>
              <a:rPr lang="es-PE" sz="2800" b="1" dirty="0" smtClean="0"/>
              <a:t>Selección de un </a:t>
            </a:r>
            <a:r>
              <a:rPr lang="es-PE" sz="2800" dirty="0"/>
              <a:t>I</a:t>
            </a:r>
            <a:r>
              <a:rPr lang="es-PE" sz="2800" b="1" dirty="0" smtClean="0"/>
              <a:t>nterruptor</a:t>
            </a:r>
            <a:r>
              <a:rPr lang="es-PE" sz="2800" b="1" dirty="0" smtClean="0"/>
              <a:t>:</a:t>
            </a:r>
            <a:endParaRPr lang="es-PE" sz="2800" b="1" dirty="0"/>
          </a:p>
        </p:txBody>
      </p:sp>
      <p:sp>
        <p:nvSpPr>
          <p:cNvPr id="7" name="Rectangle 2"/>
          <p:cNvSpPr>
            <a:spLocks noChangeArrowheads="1"/>
          </p:cNvSpPr>
          <p:nvPr/>
        </p:nvSpPr>
        <p:spPr bwMode="auto">
          <a:xfrm>
            <a:off x="4479925" y="3048000"/>
            <a:ext cx="18415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s-MX" sz="4400"/>
          </a:p>
        </p:txBody>
      </p:sp>
      <p:sp>
        <p:nvSpPr>
          <p:cNvPr id="10" name="9 Rectángulo"/>
          <p:cNvSpPr/>
          <p:nvPr/>
        </p:nvSpPr>
        <p:spPr>
          <a:xfrm>
            <a:off x="611560" y="1196752"/>
            <a:ext cx="7992888" cy="3385542"/>
          </a:xfrm>
          <a:prstGeom prst="rect">
            <a:avLst/>
          </a:prstGeom>
        </p:spPr>
        <p:txBody>
          <a:bodyPr wrap="square">
            <a:spAutoFit/>
          </a:bodyPr>
          <a:lstStyle/>
          <a:p>
            <a:pPr algn="just"/>
            <a:r>
              <a:rPr lang="es-PE" dirty="0"/>
              <a:t>La selección de un interruptor de potencia para una determinada aplicación consiste en definir un conjunto de valores que limitan las condiciones de operación máximas del interruptor. </a:t>
            </a:r>
          </a:p>
          <a:p>
            <a:pPr algn="just"/>
            <a:r>
              <a:rPr lang="es-PE" dirty="0"/>
              <a:t>Los parámetros a indicar son algunos de los cuales deben tenerse presente</a:t>
            </a:r>
            <a:r>
              <a:rPr lang="es-PE" dirty="0" smtClean="0"/>
              <a:t>:</a:t>
            </a:r>
          </a:p>
          <a:p>
            <a:pPr algn="just"/>
            <a:endParaRPr lang="es-PE" dirty="0"/>
          </a:p>
          <a:p>
            <a:pPr marL="285750" lvl="0" indent="-285750" algn="just">
              <a:buFont typeface="Arial" pitchFamily="34" charset="0"/>
              <a:buChar char="•"/>
            </a:pPr>
            <a:r>
              <a:rPr lang="es-PE" dirty="0"/>
              <a:t>Tensión </a:t>
            </a:r>
            <a:r>
              <a:rPr lang="es-PE" dirty="0" smtClean="0"/>
              <a:t>nominal.</a:t>
            </a:r>
          </a:p>
          <a:p>
            <a:pPr marL="285750" lvl="0" indent="-285750" algn="just">
              <a:buFont typeface="Arial" pitchFamily="34" charset="0"/>
              <a:buChar char="•"/>
            </a:pPr>
            <a:r>
              <a:rPr lang="es-PE" dirty="0" smtClean="0"/>
              <a:t>Frecuencia nominal.</a:t>
            </a:r>
          </a:p>
          <a:p>
            <a:pPr marL="285750" lvl="0" indent="-285750" algn="just">
              <a:buFont typeface="Arial" pitchFamily="34" charset="0"/>
              <a:buChar char="•"/>
            </a:pPr>
            <a:r>
              <a:rPr lang="es-PE" dirty="0" smtClean="0"/>
              <a:t>Corriente nominal.</a:t>
            </a:r>
          </a:p>
          <a:p>
            <a:pPr marL="285750" lvl="0" indent="-285750" algn="just">
              <a:buFont typeface="Arial" pitchFamily="34" charset="0"/>
              <a:buChar char="•"/>
            </a:pPr>
            <a:r>
              <a:rPr lang="es-PE" dirty="0" smtClean="0"/>
              <a:t>Rigidez </a:t>
            </a:r>
            <a:r>
              <a:rPr lang="es-PE" dirty="0"/>
              <a:t>dieléctrica (clase de aislación</a:t>
            </a:r>
            <a:r>
              <a:rPr lang="es-PE" dirty="0" smtClean="0"/>
              <a:t>).</a:t>
            </a:r>
          </a:p>
          <a:p>
            <a:pPr marL="285750" lvl="0" indent="-285750" algn="just">
              <a:buFont typeface="Arial" pitchFamily="34" charset="0"/>
              <a:buChar char="•"/>
            </a:pPr>
            <a:r>
              <a:rPr lang="es-PE" dirty="0" smtClean="0"/>
              <a:t>Corrientes </a:t>
            </a:r>
            <a:r>
              <a:rPr lang="es-PE" dirty="0"/>
              <a:t>de </a:t>
            </a:r>
            <a:r>
              <a:rPr lang="es-PE" dirty="0" smtClean="0"/>
              <a:t>cortocircuito.</a:t>
            </a:r>
          </a:p>
          <a:p>
            <a:pPr marL="285750" lvl="0" indent="-285750" algn="just">
              <a:buFont typeface="Arial" pitchFamily="34" charset="0"/>
              <a:buChar char="•"/>
            </a:pPr>
            <a:r>
              <a:rPr lang="es-PE" dirty="0" smtClean="0"/>
              <a:t>Nivel </a:t>
            </a:r>
            <a:r>
              <a:rPr lang="es-PE" dirty="0"/>
              <a:t>de </a:t>
            </a:r>
            <a:r>
              <a:rPr lang="es-PE" dirty="0" smtClean="0"/>
              <a:t>Aislamiento (BIL).</a:t>
            </a:r>
            <a:r>
              <a:rPr lang="es-PE" dirty="0"/>
              <a:t> </a:t>
            </a:r>
          </a:p>
          <a:p>
            <a:pPr algn="just">
              <a:buFontTx/>
              <a:buNone/>
            </a:pPr>
            <a:endParaRPr lang="es-MX" sz="1600" dirty="0">
              <a:latin typeface="Arial" pitchFamily="34" charset="0"/>
              <a:cs typeface="Arial" pitchFamily="34" charset="0"/>
            </a:endParaRPr>
          </a:p>
        </p:txBody>
      </p:sp>
      <p:pic>
        <p:nvPicPr>
          <p:cNvPr id="4098" name="Picture 2" descr="http://us.123rf.com/400wm/400/400/mycola/mycola1205/mycola120500021/13521725-vista-general-de-alta-tension-de-la-subestacion-con-los-interruptores-y-seccionador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64074" y="3212976"/>
            <a:ext cx="3940373" cy="31401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515522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685800" y="509451"/>
            <a:ext cx="7772400" cy="903325"/>
          </a:xfrm>
          <a:prstGeom prst="rect">
            <a:avLst/>
          </a:prstGeom>
        </p:spPr>
        <p:txBody>
          <a:bodyPr vert="horz" lIns="0" rIns="0" bIns="0" anchor="b">
            <a:norm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r>
              <a:rPr lang="es-MX" sz="3200" b="1" dirty="0" smtClean="0">
                <a:solidFill>
                  <a:schemeClr val="tx1"/>
                </a:solidFill>
              </a:rPr>
              <a:t>CRITERIOS PARA EL MANTENIMIENTO</a:t>
            </a:r>
            <a:endParaRPr lang="es-ES" sz="3200" b="1" dirty="0">
              <a:solidFill>
                <a:schemeClr val="tx1"/>
              </a:solidFill>
            </a:endParaRPr>
          </a:p>
        </p:txBody>
      </p:sp>
      <p:sp>
        <p:nvSpPr>
          <p:cNvPr id="5" name="Rectangle 3"/>
          <p:cNvSpPr txBox="1">
            <a:spLocks noChangeArrowheads="1"/>
          </p:cNvSpPr>
          <p:nvPr/>
        </p:nvSpPr>
        <p:spPr>
          <a:xfrm>
            <a:off x="609600" y="1676400"/>
            <a:ext cx="7772400" cy="4704928"/>
          </a:xfrm>
          <a:prstGeom prst="rect">
            <a:avLst/>
          </a:prstGeom>
        </p:spPr>
        <p:txBody>
          <a:bodyPr vert="horz">
            <a:norm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algn="just">
              <a:buFontTx/>
              <a:buNone/>
            </a:pPr>
            <a:r>
              <a:rPr lang="es-MX" sz="1800" b="1" dirty="0" smtClean="0">
                <a:latin typeface="Arial" pitchFamily="34" charset="0"/>
                <a:cs typeface="Arial" pitchFamily="34" charset="0"/>
              </a:rPr>
              <a:t>A.- EL NUMERO DE OPERACIONES</a:t>
            </a:r>
            <a:r>
              <a:rPr lang="es-MX" sz="1800" dirty="0" smtClean="0">
                <a:latin typeface="Arial" pitchFamily="34" charset="0"/>
                <a:cs typeface="Arial" pitchFamily="34" charset="0"/>
              </a:rPr>
              <a:t>.- Esta dirigido  ala conservación de los contactos, medio de interrupción y mecanismo de operación.</a:t>
            </a:r>
          </a:p>
          <a:p>
            <a:pPr algn="just">
              <a:buFontTx/>
              <a:buNone/>
            </a:pPr>
            <a:endParaRPr lang="es-MX" sz="1800" dirty="0" smtClean="0">
              <a:latin typeface="Arial" pitchFamily="34" charset="0"/>
              <a:cs typeface="Arial" pitchFamily="34" charset="0"/>
            </a:endParaRPr>
          </a:p>
          <a:p>
            <a:pPr algn="just">
              <a:buFontTx/>
              <a:buNone/>
            </a:pPr>
            <a:r>
              <a:rPr lang="es-MX" sz="1800" b="1" dirty="0" smtClean="0">
                <a:latin typeface="Arial" pitchFamily="34" charset="0"/>
                <a:cs typeface="Arial" pitchFamily="34" charset="0"/>
              </a:rPr>
              <a:t>B.- KILOAMPERES ACUMULADOS</a:t>
            </a:r>
            <a:r>
              <a:rPr lang="es-MX" sz="1800" dirty="0" smtClean="0">
                <a:latin typeface="Arial" pitchFamily="34" charset="0"/>
                <a:cs typeface="Arial" pitchFamily="34" charset="0"/>
              </a:rPr>
              <a:t>.- Esta enfocado específicamente ala cámara de interrupción y se cuentan los </a:t>
            </a:r>
            <a:r>
              <a:rPr lang="es-MX" sz="1800" dirty="0" err="1" smtClean="0">
                <a:latin typeface="Arial" pitchFamily="34" charset="0"/>
                <a:cs typeface="Arial" pitchFamily="34" charset="0"/>
              </a:rPr>
              <a:t>kA</a:t>
            </a:r>
            <a:r>
              <a:rPr lang="es-MX" sz="1800" dirty="0" smtClean="0">
                <a:latin typeface="Arial" pitchFamily="34" charset="0"/>
                <a:cs typeface="Arial" pitchFamily="34" charset="0"/>
              </a:rPr>
              <a:t> acumulados durante la fallas en tiempo determinado.</a:t>
            </a:r>
          </a:p>
          <a:p>
            <a:pPr algn="just">
              <a:buFontTx/>
              <a:buNone/>
            </a:pPr>
            <a:endParaRPr lang="es-MX" sz="1800" dirty="0" smtClean="0">
              <a:latin typeface="Arial" pitchFamily="34" charset="0"/>
              <a:cs typeface="Arial" pitchFamily="34" charset="0"/>
            </a:endParaRPr>
          </a:p>
          <a:p>
            <a:pPr algn="just">
              <a:buFontTx/>
              <a:buNone/>
            </a:pPr>
            <a:r>
              <a:rPr lang="es-MX" sz="1800" b="1" dirty="0" smtClean="0">
                <a:latin typeface="Arial" pitchFamily="34" charset="0"/>
                <a:cs typeface="Arial" pitchFamily="34" charset="0"/>
              </a:rPr>
              <a:t>C</a:t>
            </a:r>
            <a:r>
              <a:rPr lang="es-MX" sz="1800" b="1" dirty="0" smtClean="0">
                <a:latin typeface="Arial" pitchFamily="34" charset="0"/>
                <a:cs typeface="Arial" pitchFamily="34" charset="0"/>
              </a:rPr>
              <a:t>.-CONDICIONES </a:t>
            </a:r>
            <a:r>
              <a:rPr lang="es-MX" sz="1800" b="1" dirty="0" smtClean="0">
                <a:latin typeface="Arial" pitchFamily="34" charset="0"/>
                <a:cs typeface="Arial" pitchFamily="34" charset="0"/>
              </a:rPr>
              <a:t>AMBIENTALES</a:t>
            </a:r>
            <a:r>
              <a:rPr lang="es-MX" sz="1800" dirty="0" smtClean="0">
                <a:latin typeface="Arial" pitchFamily="34" charset="0"/>
                <a:cs typeface="Arial" pitchFamily="34" charset="0"/>
              </a:rPr>
              <a:t>.- En forma particular se debe considerar el equipo que se encuentra cerca de las costas, refinerías, desechos industriales y en climas muy extremosos.</a:t>
            </a:r>
          </a:p>
          <a:p>
            <a:pPr algn="just">
              <a:buFontTx/>
              <a:buNone/>
            </a:pPr>
            <a:endParaRPr lang="es-MX" sz="1800" dirty="0" smtClean="0">
              <a:latin typeface="Arial" pitchFamily="34" charset="0"/>
              <a:cs typeface="Arial" pitchFamily="34" charset="0"/>
            </a:endParaRPr>
          </a:p>
          <a:p>
            <a:pPr algn="just">
              <a:buFontTx/>
              <a:buNone/>
            </a:pPr>
            <a:r>
              <a:rPr lang="es-MX" sz="1800" b="1" dirty="0" smtClean="0">
                <a:latin typeface="Arial" pitchFamily="34" charset="0"/>
                <a:cs typeface="Arial" pitchFamily="34" charset="0"/>
              </a:rPr>
              <a:t>D.- RECOMENDACIONES DEL FABRICANTE</a:t>
            </a:r>
            <a:r>
              <a:rPr lang="es-MX" sz="1800" dirty="0" smtClean="0">
                <a:latin typeface="Arial" pitchFamily="34" charset="0"/>
                <a:cs typeface="Arial" pitchFamily="34" charset="0"/>
              </a:rPr>
              <a:t>.- Se deben tomar en cuenta la recomendaciones del fabricante ya que estas son presentadas en un plan conservador.</a:t>
            </a:r>
            <a:endParaRPr lang="es-ES" sz="1800" dirty="0">
              <a:latin typeface="Arial" pitchFamily="34" charset="0"/>
              <a:cs typeface="Arial" pitchFamily="34" charset="0"/>
            </a:endParaRPr>
          </a:p>
        </p:txBody>
      </p:sp>
    </p:spTree>
    <p:extLst>
      <p:ext uri="{BB962C8B-B14F-4D97-AF65-F5344CB8AC3E}">
        <p14:creationId xmlns:p14="http://schemas.microsoft.com/office/powerpoint/2010/main" val="267968097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685800" y="609600"/>
            <a:ext cx="7772400" cy="1143000"/>
          </a:xfrm>
          <a:prstGeom prst="rect">
            <a:avLst/>
          </a:prstGeom>
        </p:spPr>
        <p:txBody>
          <a:bodyPr vert="horz" lIns="0" rIns="0" bIns="0" anchor="b">
            <a:norm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es-MX" sz="3200" b="1" dirty="0" smtClean="0">
                <a:solidFill>
                  <a:schemeClr val="tx1"/>
                </a:solidFill>
              </a:rPr>
              <a:t>Desmontaje de Cámara de Interrupción de Siemens 3As2.</a:t>
            </a:r>
            <a:endParaRPr lang="es-ES" sz="3200" b="1" dirty="0">
              <a:solidFill>
                <a:schemeClr val="tx1"/>
              </a:solidFill>
            </a:endParaRPr>
          </a:p>
        </p:txBody>
      </p:sp>
      <p:pic>
        <p:nvPicPr>
          <p:cNvPr id="5" name="Picture 4" descr="auto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1360488" y="1981200"/>
            <a:ext cx="6423025"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65513491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509108" y="1196752"/>
            <a:ext cx="7632848" cy="4358116"/>
          </a:xfrm>
          <a:prstGeom prst="rect">
            <a:avLst/>
          </a:prstGeom>
        </p:spPr>
        <p:txBody>
          <a:bodyPr wrap="square">
            <a:spAutoFit/>
          </a:bodyPr>
          <a:lstStyle/>
          <a:p>
            <a:pPr algn="just">
              <a:lnSpc>
                <a:spcPct val="90000"/>
              </a:lnSpc>
              <a:buFontTx/>
              <a:buNone/>
            </a:pPr>
            <a:r>
              <a:rPr lang="es-MX" sz="2000" b="1" dirty="0" smtClean="0">
                <a:latin typeface="Arial" pitchFamily="34" charset="0"/>
                <a:cs typeface="Arial" pitchFamily="34" charset="0"/>
              </a:rPr>
              <a:t>RECOMENDACIONES: </a:t>
            </a:r>
          </a:p>
          <a:p>
            <a:pPr algn="just">
              <a:lnSpc>
                <a:spcPct val="90000"/>
              </a:lnSpc>
              <a:buFontTx/>
              <a:buNone/>
            </a:pPr>
            <a:endParaRPr lang="es-MX" dirty="0">
              <a:latin typeface="Arial" pitchFamily="34" charset="0"/>
              <a:cs typeface="Arial" pitchFamily="34" charset="0"/>
            </a:endParaRPr>
          </a:p>
          <a:p>
            <a:pPr algn="just">
              <a:lnSpc>
                <a:spcPct val="90000"/>
              </a:lnSpc>
              <a:buFontTx/>
              <a:buNone/>
            </a:pPr>
            <a:r>
              <a:rPr lang="es-MX" dirty="0" smtClean="0">
                <a:latin typeface="Arial" pitchFamily="34" charset="0"/>
                <a:cs typeface="Arial" pitchFamily="34" charset="0"/>
              </a:rPr>
              <a:t>Son:</a:t>
            </a:r>
          </a:p>
          <a:p>
            <a:pPr algn="just">
              <a:lnSpc>
                <a:spcPct val="90000"/>
              </a:lnSpc>
              <a:buFontTx/>
              <a:buNone/>
            </a:pPr>
            <a:endParaRPr lang="es-MX" dirty="0" smtClean="0">
              <a:latin typeface="Arial" pitchFamily="34" charset="0"/>
              <a:cs typeface="Arial" pitchFamily="34" charset="0"/>
            </a:endParaRPr>
          </a:p>
          <a:p>
            <a:pPr marL="342900" indent="-342900" algn="just">
              <a:lnSpc>
                <a:spcPct val="90000"/>
              </a:lnSpc>
              <a:buFont typeface="+mj-lt"/>
              <a:buAutoNum type="arabicPeriod"/>
            </a:pPr>
            <a:r>
              <a:rPr lang="es-MX" dirty="0" smtClean="0">
                <a:latin typeface="Arial" pitchFamily="34" charset="0"/>
                <a:cs typeface="Arial" pitchFamily="34" charset="0"/>
              </a:rPr>
              <a:t>Contar con metodología de puesta en servicio basada en los criterios aplicados por el fabricante.</a:t>
            </a:r>
          </a:p>
          <a:p>
            <a:pPr marL="342900" indent="-342900" algn="just">
              <a:lnSpc>
                <a:spcPct val="90000"/>
              </a:lnSpc>
              <a:buFont typeface="+mj-lt"/>
              <a:buAutoNum type="arabicPeriod"/>
            </a:pPr>
            <a:endParaRPr lang="es-MX" dirty="0" smtClean="0">
              <a:latin typeface="Arial" pitchFamily="34" charset="0"/>
              <a:cs typeface="Arial" pitchFamily="34" charset="0"/>
            </a:endParaRPr>
          </a:p>
          <a:p>
            <a:pPr marL="342900" indent="-342900" algn="just">
              <a:lnSpc>
                <a:spcPct val="90000"/>
              </a:lnSpc>
              <a:buFont typeface="+mj-lt"/>
              <a:buAutoNum type="arabicPeriod"/>
            </a:pPr>
            <a:r>
              <a:rPr lang="es-MX" dirty="0" smtClean="0">
                <a:latin typeface="Arial" pitchFamily="34" charset="0"/>
                <a:cs typeface="Arial" pitchFamily="34" charset="0"/>
              </a:rPr>
              <a:t>Contar con el manual de operación, e instructivos de trabajo.</a:t>
            </a:r>
          </a:p>
          <a:p>
            <a:pPr marL="342900" indent="-342900" algn="just">
              <a:lnSpc>
                <a:spcPct val="90000"/>
              </a:lnSpc>
              <a:buFont typeface="+mj-lt"/>
              <a:buAutoNum type="arabicPeriod"/>
            </a:pPr>
            <a:endParaRPr lang="es-MX" dirty="0" smtClean="0">
              <a:latin typeface="Arial" pitchFamily="34" charset="0"/>
              <a:cs typeface="Arial" pitchFamily="34" charset="0"/>
            </a:endParaRPr>
          </a:p>
          <a:p>
            <a:pPr marL="342900" indent="-342900" algn="just">
              <a:lnSpc>
                <a:spcPct val="90000"/>
              </a:lnSpc>
              <a:buFont typeface="+mj-lt"/>
              <a:buAutoNum type="arabicPeriod"/>
            </a:pPr>
            <a:r>
              <a:rPr lang="es-MX" dirty="0" smtClean="0">
                <a:latin typeface="Arial" pitchFamily="34" charset="0"/>
                <a:cs typeface="Arial" pitchFamily="34" charset="0"/>
              </a:rPr>
              <a:t>Que los equipos de prueba cuenten con un certificado de calibración que respalde la prueba.</a:t>
            </a:r>
          </a:p>
          <a:p>
            <a:pPr marL="342900" indent="-342900" algn="just">
              <a:lnSpc>
                <a:spcPct val="90000"/>
              </a:lnSpc>
              <a:buFont typeface="+mj-lt"/>
              <a:buAutoNum type="arabicPeriod"/>
            </a:pPr>
            <a:endParaRPr lang="es-MX" dirty="0" smtClean="0">
              <a:latin typeface="Arial" pitchFamily="34" charset="0"/>
              <a:cs typeface="Arial" pitchFamily="34" charset="0"/>
            </a:endParaRPr>
          </a:p>
          <a:p>
            <a:pPr marL="342900" indent="-342900" algn="just">
              <a:lnSpc>
                <a:spcPct val="90000"/>
              </a:lnSpc>
              <a:buFont typeface="+mj-lt"/>
              <a:buAutoNum type="arabicPeriod"/>
            </a:pPr>
            <a:r>
              <a:rPr lang="es-MX" dirty="0" smtClean="0">
                <a:latin typeface="Arial" pitchFamily="34" charset="0"/>
                <a:cs typeface="Arial" pitchFamily="34" charset="0"/>
              </a:rPr>
              <a:t>Considerar siempre las condiciones atmosféricas al realizar la pruebas de factor de potencia y resistencia de aislamiento.</a:t>
            </a:r>
          </a:p>
          <a:p>
            <a:pPr marL="342900" indent="-342900" algn="just">
              <a:lnSpc>
                <a:spcPct val="90000"/>
              </a:lnSpc>
              <a:buFont typeface="+mj-lt"/>
              <a:buAutoNum type="arabicPeriod"/>
            </a:pPr>
            <a:endParaRPr lang="es-MX" dirty="0" smtClean="0">
              <a:latin typeface="Arial" pitchFamily="34" charset="0"/>
              <a:cs typeface="Arial" pitchFamily="34" charset="0"/>
            </a:endParaRPr>
          </a:p>
          <a:p>
            <a:pPr marL="342900" indent="-342900" algn="just">
              <a:lnSpc>
                <a:spcPct val="90000"/>
              </a:lnSpc>
              <a:buFont typeface="+mj-lt"/>
              <a:buAutoNum type="arabicPeriod"/>
            </a:pPr>
            <a:r>
              <a:rPr lang="es-MX" dirty="0" smtClean="0">
                <a:latin typeface="Arial" pitchFamily="34" charset="0"/>
                <a:cs typeface="Arial" pitchFamily="34" charset="0"/>
              </a:rPr>
              <a:t>Contar siempre con una bibliografía de interruptores de potencia.</a:t>
            </a:r>
          </a:p>
          <a:p>
            <a:pPr algn="just">
              <a:lnSpc>
                <a:spcPct val="90000"/>
              </a:lnSpc>
              <a:buFontTx/>
              <a:buNone/>
            </a:pPr>
            <a:r>
              <a:rPr lang="es-MX" dirty="0" smtClean="0">
                <a:latin typeface="Arial" pitchFamily="34" charset="0"/>
                <a:cs typeface="Arial" pitchFamily="34" charset="0"/>
              </a:rPr>
              <a:t> </a:t>
            </a:r>
            <a:endParaRPr lang="es-ES" dirty="0">
              <a:latin typeface="Arial" pitchFamily="34" charset="0"/>
              <a:cs typeface="Arial" pitchFamily="34" charset="0"/>
            </a:endParaRPr>
          </a:p>
        </p:txBody>
      </p:sp>
    </p:spTree>
    <p:extLst>
      <p:ext uri="{BB962C8B-B14F-4D97-AF65-F5344CB8AC3E}">
        <p14:creationId xmlns:p14="http://schemas.microsoft.com/office/powerpoint/2010/main" val="10141758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850106"/>
          </a:xfrm>
        </p:spPr>
        <p:txBody>
          <a:bodyPr/>
          <a:lstStyle/>
          <a:p>
            <a:pPr algn="ctr"/>
            <a:r>
              <a:rPr lang="es-PE" b="1" dirty="0" smtClean="0"/>
              <a:t>SECCIONADORES</a:t>
            </a:r>
            <a:endParaRPr lang="es-PE" b="1" dirty="0"/>
          </a:p>
        </p:txBody>
      </p:sp>
      <p:sp>
        <p:nvSpPr>
          <p:cNvPr id="4" name="2 Marcador de contenido"/>
          <p:cNvSpPr>
            <a:spLocks noGrp="1"/>
          </p:cNvSpPr>
          <p:nvPr>
            <p:ph idx="1"/>
          </p:nvPr>
        </p:nvSpPr>
        <p:spPr>
          <a:xfrm>
            <a:off x="457200" y="1268760"/>
            <a:ext cx="8229600" cy="5055840"/>
          </a:xfrm>
        </p:spPr>
        <p:txBody>
          <a:bodyPr>
            <a:normAutofit fontScale="77500" lnSpcReduction="20000"/>
          </a:bodyPr>
          <a:lstStyle/>
          <a:p>
            <a:pPr marL="0" indent="0" algn="just">
              <a:buNone/>
            </a:pPr>
            <a:r>
              <a:rPr lang="es-PE" sz="2300" dirty="0" smtClean="0">
                <a:solidFill>
                  <a:schemeClr val="tx1"/>
                </a:solidFill>
              </a:rPr>
              <a:t>Los seccionadores son unos dispositivos que sirven para conectar o desconectar circuitos o líneas para efectuar maniobras o bien por el hecho de hacer mantenimiento. </a:t>
            </a:r>
          </a:p>
          <a:p>
            <a:pPr marL="0" indent="0" algn="just">
              <a:buNone/>
            </a:pPr>
            <a:endParaRPr lang="es-PE" sz="2300" dirty="0" smtClean="0">
              <a:solidFill>
                <a:schemeClr val="tx1"/>
              </a:solidFill>
            </a:endParaRPr>
          </a:p>
          <a:p>
            <a:pPr marL="0" indent="0" algn="just">
              <a:buNone/>
            </a:pPr>
            <a:r>
              <a:rPr lang="es-PE" sz="2300" dirty="0" smtClean="0">
                <a:solidFill>
                  <a:schemeClr val="tx1"/>
                </a:solidFill>
              </a:rPr>
              <a:t>Es importante tener en cuenta que estos dispositivos se pueden maniobrar para apertura o cierre de circuitos o líneas a la tensión nominal de trabajo pero nunca cuando se efectúe el paso de corriente a través de ellos. </a:t>
            </a:r>
          </a:p>
          <a:p>
            <a:pPr marL="0" indent="0" algn="just">
              <a:buNone/>
            </a:pPr>
            <a:endParaRPr lang="es-PE" sz="2300" dirty="0" smtClean="0">
              <a:solidFill>
                <a:schemeClr val="tx1"/>
              </a:solidFill>
            </a:endParaRPr>
          </a:p>
          <a:p>
            <a:pPr marL="0" indent="0" algn="just">
              <a:buNone/>
            </a:pPr>
            <a:r>
              <a:rPr lang="es-PE" sz="2300" dirty="0">
                <a:solidFill>
                  <a:schemeClr val="tx1"/>
                </a:solidFill>
              </a:rPr>
              <a:t>Los seccionadores se clasifican según la forma de accionamiento de sus cuchillas para la apertura y cierre. Por ello analizaremos cada tipo y evaluaremos sus ventajas e inconvenientes para adoptar diferentes soluciones que se adapten a las características impuestas por la instalación a desempeñar dependiendo de su ubicación tanto física como eléctrica en una subestación. </a:t>
            </a:r>
          </a:p>
          <a:p>
            <a:pPr marL="0" indent="0">
              <a:buNone/>
            </a:pPr>
            <a:endParaRPr lang="es-PE" sz="2300" dirty="0" smtClean="0">
              <a:solidFill>
                <a:schemeClr val="tx1"/>
              </a:solidFill>
            </a:endParaRPr>
          </a:p>
          <a:p>
            <a:pPr marL="0" indent="0">
              <a:buNone/>
            </a:pPr>
            <a:r>
              <a:rPr lang="es-PE" sz="2300" b="1" dirty="0" smtClean="0">
                <a:solidFill>
                  <a:schemeClr val="tx1"/>
                </a:solidFill>
              </a:rPr>
              <a:t>TIPOS SECCIONADORES EN ALTA TENSIÓN</a:t>
            </a:r>
          </a:p>
          <a:p>
            <a:pPr marL="0" indent="0">
              <a:buNone/>
            </a:pPr>
            <a:endParaRPr lang="es-PE" sz="2300" dirty="0">
              <a:solidFill>
                <a:schemeClr val="tx1"/>
              </a:solidFill>
            </a:endParaRPr>
          </a:p>
          <a:p>
            <a:pPr lvl="0"/>
            <a:r>
              <a:rPr lang="es-PE" sz="2300" dirty="0">
                <a:solidFill>
                  <a:schemeClr val="tx1"/>
                </a:solidFill>
              </a:rPr>
              <a:t>De cuchillas giratorias. </a:t>
            </a:r>
          </a:p>
          <a:p>
            <a:pPr lvl="0"/>
            <a:r>
              <a:rPr lang="es-PE" sz="2300" dirty="0">
                <a:solidFill>
                  <a:schemeClr val="tx1"/>
                </a:solidFill>
              </a:rPr>
              <a:t>De cuchillas deslizantes. </a:t>
            </a:r>
          </a:p>
          <a:p>
            <a:pPr lvl="0"/>
            <a:r>
              <a:rPr lang="es-PE" sz="2300" dirty="0">
                <a:solidFill>
                  <a:schemeClr val="tx1"/>
                </a:solidFill>
              </a:rPr>
              <a:t>De columnas giratorias.</a:t>
            </a:r>
          </a:p>
          <a:p>
            <a:pPr lvl="0"/>
            <a:r>
              <a:rPr lang="es-PE" sz="2300" dirty="0">
                <a:solidFill>
                  <a:schemeClr val="tx1"/>
                </a:solidFill>
              </a:rPr>
              <a:t>De pantógrafo.</a:t>
            </a:r>
          </a:p>
          <a:p>
            <a:pPr marL="0" indent="0" algn="just">
              <a:buNone/>
            </a:pPr>
            <a:endParaRPr lang="es-PE" sz="2000" dirty="0" smtClean="0"/>
          </a:p>
          <a:p>
            <a:endParaRPr lang="es-CL" dirty="0"/>
          </a:p>
        </p:txBody>
      </p:sp>
    </p:spTree>
    <p:extLst>
      <p:ext uri="{BB962C8B-B14F-4D97-AF65-F5344CB8AC3E}">
        <p14:creationId xmlns:p14="http://schemas.microsoft.com/office/powerpoint/2010/main" val="360129840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836712"/>
            <a:ext cx="8229600" cy="5335805"/>
          </a:xfrm>
        </p:spPr>
        <p:txBody>
          <a:bodyPr>
            <a:normAutofit/>
          </a:bodyPr>
          <a:lstStyle/>
          <a:p>
            <a:pPr marL="0" indent="0" algn="just">
              <a:buNone/>
            </a:pPr>
            <a:r>
              <a:rPr lang="es-PE" sz="2000" b="1" dirty="0" smtClean="0"/>
              <a:t>a) SECCIONADORES DE CUCHILLAS GIRATORIAS. </a:t>
            </a:r>
          </a:p>
          <a:p>
            <a:pPr marL="0" indent="0" algn="just">
              <a:buNone/>
            </a:pPr>
            <a:endParaRPr lang="es-PE" sz="2000" dirty="0" smtClean="0"/>
          </a:p>
          <a:p>
            <a:pPr marL="0" indent="0" algn="just">
              <a:buNone/>
            </a:pPr>
            <a:r>
              <a:rPr lang="es-PE" sz="1800" dirty="0" smtClean="0">
                <a:solidFill>
                  <a:schemeClr val="tx1"/>
                </a:solidFill>
              </a:rPr>
              <a:t>Como </a:t>
            </a:r>
            <a:r>
              <a:rPr lang="es-PE" sz="1800" dirty="0">
                <a:solidFill>
                  <a:schemeClr val="tx1"/>
                </a:solidFill>
              </a:rPr>
              <a:t>su misma palabra lo dice son seccionadores cuyas cuchillas giran horizontalmente entorno a un eje que suele ser el propio aislador. La apertura y cierre de la cuchilla de este tipo de seccionadores se realiza con ayuda de un resorte. Este tipo de seccionadores está constituido por dos aisladores que hacen de soporte de las cuchillas y un eje entorno al cual esta gira. </a:t>
            </a:r>
          </a:p>
          <a:p>
            <a:pPr marL="0" indent="0" algn="just">
              <a:buNone/>
            </a:pPr>
            <a:endParaRPr lang="es-PE" sz="1800" dirty="0" smtClean="0">
              <a:solidFill>
                <a:schemeClr val="tx1"/>
              </a:solidFill>
            </a:endParaRPr>
          </a:p>
          <a:p>
            <a:pPr marL="0" indent="0" algn="just">
              <a:buNone/>
            </a:pPr>
            <a:r>
              <a:rPr lang="es-PE" sz="1800" dirty="0" smtClean="0">
                <a:solidFill>
                  <a:schemeClr val="tx1"/>
                </a:solidFill>
              </a:rPr>
              <a:t>Por </a:t>
            </a:r>
            <a:r>
              <a:rPr lang="es-PE" sz="1800" dirty="0">
                <a:solidFill>
                  <a:schemeClr val="tx1"/>
                </a:solidFill>
              </a:rPr>
              <a:t>lo general, su utilización es válida tanto para uso interior como para exterior. Hay que citar que los seccionadores </a:t>
            </a:r>
            <a:r>
              <a:rPr lang="es-PE" sz="1800" dirty="0" err="1">
                <a:solidFill>
                  <a:schemeClr val="tx1"/>
                </a:solidFill>
              </a:rPr>
              <a:t>tripolares</a:t>
            </a:r>
            <a:r>
              <a:rPr lang="es-PE" sz="1800" dirty="0">
                <a:solidFill>
                  <a:schemeClr val="tx1"/>
                </a:solidFill>
              </a:rPr>
              <a:t> de cuchillas giratorias tienen un costo elevado. </a:t>
            </a:r>
          </a:p>
          <a:p>
            <a:pPr marL="0" indent="0">
              <a:buNone/>
            </a:pPr>
            <a:endParaRPr lang="es-PE" dirty="0"/>
          </a:p>
        </p:txBody>
      </p:sp>
      <p:pic>
        <p:nvPicPr>
          <p:cNvPr id="4" name="3 Imagen" descr="http://html.rincondelvago.com/0007310128.png"/>
          <p:cNvPicPr/>
          <p:nvPr/>
        </p:nvPicPr>
        <p:blipFill>
          <a:blip r:embed="rId2">
            <a:extLst>
              <a:ext uri="{28A0092B-C50C-407E-A947-70E740481C1C}">
                <a14:useLocalDpi xmlns:a14="http://schemas.microsoft.com/office/drawing/2010/main" val="0"/>
              </a:ext>
            </a:extLst>
          </a:blip>
          <a:srcRect/>
          <a:stretch>
            <a:fillRect/>
          </a:stretch>
        </p:blipFill>
        <p:spPr bwMode="auto">
          <a:xfrm>
            <a:off x="2619756" y="4221088"/>
            <a:ext cx="3470910" cy="2088232"/>
          </a:xfrm>
          <a:prstGeom prst="rect">
            <a:avLst/>
          </a:prstGeom>
          <a:noFill/>
          <a:ln>
            <a:noFill/>
          </a:ln>
        </p:spPr>
      </p:pic>
    </p:spTree>
    <p:extLst>
      <p:ext uri="{BB962C8B-B14F-4D97-AF65-F5344CB8AC3E}">
        <p14:creationId xmlns:p14="http://schemas.microsoft.com/office/powerpoint/2010/main" val="325963832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20688"/>
            <a:ext cx="8229600" cy="5551829"/>
          </a:xfrm>
        </p:spPr>
        <p:txBody>
          <a:bodyPr>
            <a:normAutofit/>
          </a:bodyPr>
          <a:lstStyle/>
          <a:p>
            <a:pPr marL="0" indent="0">
              <a:buNone/>
            </a:pPr>
            <a:r>
              <a:rPr lang="es-PE" sz="2000" b="1" dirty="0" smtClean="0"/>
              <a:t>b) SECCIONADORES DE CUCHILLAS DESLIZANTES.</a:t>
            </a:r>
          </a:p>
          <a:p>
            <a:pPr marL="0" indent="0">
              <a:buNone/>
            </a:pPr>
            <a:r>
              <a:rPr lang="es-PE" b="1" dirty="0" smtClean="0"/>
              <a:t> </a:t>
            </a:r>
            <a:endParaRPr lang="es-PE" dirty="0"/>
          </a:p>
          <a:p>
            <a:pPr marL="0" indent="0" algn="just">
              <a:buNone/>
            </a:pPr>
            <a:r>
              <a:rPr lang="es-PE" sz="1800" dirty="0">
                <a:solidFill>
                  <a:schemeClr val="tx1"/>
                </a:solidFill>
              </a:rPr>
              <a:t>En este caso, las cuchillas de los seccionadores de cuchillas deslizantes se mueven longitudinalmente. Poseen tres aisladores soporte. Para compensar el peso de la hoja de la cuchilla, poseen un resorte que, en este caso, ayuda a cerrar la cuchilla.</a:t>
            </a:r>
          </a:p>
          <a:p>
            <a:pPr marL="0" indent="0" algn="just">
              <a:buNone/>
            </a:pPr>
            <a:r>
              <a:rPr lang="es-PE" sz="1800" dirty="0">
                <a:solidFill>
                  <a:schemeClr val="tx1"/>
                </a:solidFill>
              </a:rPr>
              <a:t>Se emplean por lo general cuando el espacio es reducido y no permite el movimiento lateral de la cuchilla entorno a un eje de giro.</a:t>
            </a:r>
          </a:p>
          <a:p>
            <a:pPr marL="0" indent="0">
              <a:buNone/>
            </a:pPr>
            <a:endParaRPr lang="es-PE" dirty="0"/>
          </a:p>
        </p:txBody>
      </p:sp>
      <p:pic>
        <p:nvPicPr>
          <p:cNvPr id="4" name="3 Imagen"/>
          <p:cNvPicPr/>
          <p:nvPr/>
        </p:nvPicPr>
        <p:blipFill>
          <a:blip r:embed="rId2">
            <a:extLst>
              <a:ext uri="{28A0092B-C50C-407E-A947-70E740481C1C}">
                <a14:useLocalDpi xmlns:a14="http://schemas.microsoft.com/office/drawing/2010/main" val="0"/>
              </a:ext>
            </a:extLst>
          </a:blip>
          <a:srcRect/>
          <a:stretch>
            <a:fillRect/>
          </a:stretch>
        </p:blipFill>
        <p:spPr bwMode="auto">
          <a:xfrm>
            <a:off x="2987824" y="3519052"/>
            <a:ext cx="2489200" cy="2530475"/>
          </a:xfrm>
          <a:prstGeom prst="rect">
            <a:avLst/>
          </a:prstGeom>
          <a:noFill/>
          <a:ln>
            <a:noFill/>
          </a:ln>
        </p:spPr>
      </p:pic>
    </p:spTree>
    <p:extLst>
      <p:ext uri="{BB962C8B-B14F-4D97-AF65-F5344CB8AC3E}">
        <p14:creationId xmlns:p14="http://schemas.microsoft.com/office/powerpoint/2010/main" val="85321651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2 Marcador de contenido"/>
          <p:cNvSpPr>
            <a:spLocks noGrp="1"/>
          </p:cNvSpPr>
          <p:nvPr>
            <p:ph idx="1"/>
          </p:nvPr>
        </p:nvSpPr>
        <p:spPr>
          <a:xfrm>
            <a:off x="457200" y="476250"/>
            <a:ext cx="4762872" cy="5695950"/>
          </a:xfrm>
        </p:spPr>
        <p:txBody>
          <a:bodyPr>
            <a:normAutofit lnSpcReduction="10000"/>
          </a:bodyPr>
          <a:lstStyle/>
          <a:p>
            <a:pPr marL="0" indent="0" algn="just">
              <a:buNone/>
            </a:pPr>
            <a:r>
              <a:rPr lang="es-PE" sz="2000" b="1" dirty="0" smtClean="0"/>
              <a:t>c) SECCIONADORES DE COLUMNAS GIRATORIAS. </a:t>
            </a:r>
            <a:endParaRPr lang="es-PE" sz="2000" dirty="0" smtClean="0"/>
          </a:p>
          <a:p>
            <a:pPr marL="0" indent="0" algn="just">
              <a:buNone/>
            </a:pPr>
            <a:endParaRPr lang="es-PE" b="1" dirty="0"/>
          </a:p>
          <a:p>
            <a:pPr marL="0" indent="0" algn="just">
              <a:buNone/>
            </a:pPr>
            <a:r>
              <a:rPr lang="es-PE" sz="1800" dirty="0" smtClean="0"/>
              <a:t>En </a:t>
            </a:r>
            <a:r>
              <a:rPr lang="es-PE" sz="1800" dirty="0"/>
              <a:t>este tipo se seccionadores, las cuchillas se mueven solidarias a un soporte aislante que es el encargado de producir el giro. Pueden poseer dos o tres columnas de aisladores. En el caso de tener dos aisladores soportes, estos giran simultáneamente y arrastran las dos hojas, una que contiene la mordaza y la otra el contacto. En la de tres aisladores soportes, la columna central (el aislador central) soporta el elemento móvil y se encarga de producir el giro de la cuchilla. Las dos columnas de aisladores externas son fijas y en su parte superior sostienen las mordazas fijas. </a:t>
            </a:r>
          </a:p>
          <a:p>
            <a:pPr marL="0" indent="0" algn="just">
              <a:buNone/>
            </a:pPr>
            <a:endParaRPr lang="es-PE" sz="1800" dirty="0" smtClean="0"/>
          </a:p>
          <a:p>
            <a:pPr marL="0" indent="0" algn="just">
              <a:buNone/>
            </a:pPr>
            <a:r>
              <a:rPr lang="es-PE" sz="1800" dirty="0" smtClean="0"/>
              <a:t>Por </a:t>
            </a:r>
            <a:r>
              <a:rPr lang="es-PE" sz="1800" dirty="0"/>
              <a:t>lo general están diseñados para trabajar en intemperie a tensiones superiores a 30kV. Son empleados normalmente para niveles de tensión muy elevados. </a:t>
            </a:r>
          </a:p>
          <a:p>
            <a:pPr marL="0" indent="0">
              <a:buNone/>
            </a:pPr>
            <a:endParaRPr lang="es-PE" sz="1800" dirty="0"/>
          </a:p>
        </p:txBody>
      </p:sp>
      <p:pic>
        <p:nvPicPr>
          <p:cNvPr id="5" name="4 Imagen"/>
          <p:cNvPicPr/>
          <p:nvPr/>
        </p:nvPicPr>
        <p:blipFill rotWithShape="1">
          <a:blip r:embed="rId2">
            <a:extLst>
              <a:ext uri="{28A0092B-C50C-407E-A947-70E740481C1C}">
                <a14:useLocalDpi xmlns:a14="http://schemas.microsoft.com/office/drawing/2010/main" val="0"/>
              </a:ext>
            </a:extLst>
          </a:blip>
          <a:srcRect b="6430"/>
          <a:stretch/>
        </p:blipFill>
        <p:spPr bwMode="auto">
          <a:xfrm>
            <a:off x="5415524" y="1340768"/>
            <a:ext cx="3024336" cy="4274007"/>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71006197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92696"/>
            <a:ext cx="4834880" cy="5479821"/>
          </a:xfrm>
        </p:spPr>
        <p:txBody>
          <a:bodyPr>
            <a:normAutofit lnSpcReduction="10000"/>
          </a:bodyPr>
          <a:lstStyle/>
          <a:p>
            <a:pPr marL="0" indent="0">
              <a:buNone/>
            </a:pPr>
            <a:r>
              <a:rPr lang="es-PE" sz="2000" b="1" dirty="0" smtClean="0"/>
              <a:t>d) SECCIONADORES PANTÓGRAFO. </a:t>
            </a:r>
            <a:endParaRPr lang="es-PE" sz="2000" dirty="0" smtClean="0"/>
          </a:p>
          <a:p>
            <a:pPr marL="0" indent="0" algn="just">
              <a:buNone/>
            </a:pPr>
            <a:endParaRPr lang="es-PE" dirty="0"/>
          </a:p>
          <a:p>
            <a:pPr marL="0" indent="0" algn="just">
              <a:buNone/>
            </a:pPr>
            <a:r>
              <a:rPr lang="es-PE" sz="1800" dirty="0" smtClean="0">
                <a:solidFill>
                  <a:schemeClr val="tx1"/>
                </a:solidFill>
              </a:rPr>
              <a:t>Las </a:t>
            </a:r>
            <a:r>
              <a:rPr lang="es-PE" sz="1800" dirty="0">
                <a:solidFill>
                  <a:schemeClr val="tx1"/>
                </a:solidFill>
              </a:rPr>
              <a:t>cuchillas de este tipo de seccionadores son cuchillas de un único poste aislante sobre el cual se soporta la parte móvil. Esta está formada por un sistema mecánico de barras conductoras que tiene una forma semejante a la de los pantógrafos de las locomotoras eléctricas. La parte fija está colgada de un cable o de un tubo exactamente sobre el pantógrafo de tal forma que al irse elevando la parte superior de éste se conecta con la mordaza fija cerrando el circuito. </a:t>
            </a:r>
          </a:p>
          <a:p>
            <a:pPr marL="0" indent="0" algn="just">
              <a:buNone/>
            </a:pPr>
            <a:endParaRPr lang="es-PE" sz="1800" dirty="0" smtClean="0">
              <a:solidFill>
                <a:schemeClr val="tx1"/>
              </a:solidFill>
            </a:endParaRPr>
          </a:p>
          <a:p>
            <a:pPr marL="0" indent="0" algn="just">
              <a:buNone/>
            </a:pPr>
            <a:r>
              <a:rPr lang="es-PE" sz="1800" dirty="0" smtClean="0">
                <a:solidFill>
                  <a:schemeClr val="tx1"/>
                </a:solidFill>
              </a:rPr>
              <a:t>La </a:t>
            </a:r>
            <a:r>
              <a:rPr lang="es-PE" sz="1800" dirty="0">
                <a:solidFill>
                  <a:schemeClr val="tx1"/>
                </a:solidFill>
              </a:rPr>
              <a:t>ventaja principal de este tipo de seccionadores es que ocupa el menor espacio posible. A pesar de ello, su principal desventaja es que el cable recibidor debe tener siempre la misma tensión, o sea la misma temperatura de la catenaria, aun considerando los cambios de temperatura. </a:t>
            </a:r>
          </a:p>
          <a:p>
            <a:pPr marL="0" indent="0">
              <a:buNone/>
            </a:pPr>
            <a:endParaRPr lang="es-PE" dirty="0"/>
          </a:p>
        </p:txBody>
      </p:sp>
      <p:pic>
        <p:nvPicPr>
          <p:cNvPr id="4" name="3 Imagen" descr="https://encrypted-tbn2.gstatic.com/images?q=tbn:ANd9GcSQ1m6sThXsslhs4Nufi_3iajHSEH9sKyNAQStHWZM-VLg92Fvd"/>
          <p:cNvPicPr/>
          <p:nvPr/>
        </p:nvPicPr>
        <p:blipFill>
          <a:blip r:embed="rId2">
            <a:extLst>
              <a:ext uri="{28A0092B-C50C-407E-A947-70E740481C1C}">
                <a14:useLocalDpi xmlns:a14="http://schemas.microsoft.com/office/drawing/2010/main" val="0"/>
              </a:ext>
            </a:extLst>
          </a:blip>
          <a:srcRect/>
          <a:stretch>
            <a:fillRect/>
          </a:stretch>
        </p:blipFill>
        <p:spPr bwMode="auto">
          <a:xfrm>
            <a:off x="5478764" y="1412776"/>
            <a:ext cx="2952328" cy="4474954"/>
          </a:xfrm>
          <a:prstGeom prst="rect">
            <a:avLst/>
          </a:prstGeom>
          <a:noFill/>
          <a:ln>
            <a:noFill/>
          </a:ln>
        </p:spPr>
      </p:pic>
    </p:spTree>
    <p:extLst>
      <p:ext uri="{BB962C8B-B14F-4D97-AF65-F5344CB8AC3E}">
        <p14:creationId xmlns:p14="http://schemas.microsoft.com/office/powerpoint/2010/main" val="423509798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476672"/>
            <a:ext cx="8229600" cy="576064"/>
          </a:xfrm>
        </p:spPr>
        <p:txBody>
          <a:bodyPr>
            <a:noAutofit/>
          </a:bodyPr>
          <a:lstStyle/>
          <a:p>
            <a:pPr algn="ctr"/>
            <a:r>
              <a:rPr lang="es-PE" sz="2400" b="1" dirty="0">
                <a:effectLst/>
              </a:rPr>
              <a:t>SECCIONADORES </a:t>
            </a:r>
            <a:r>
              <a:rPr lang="es-PE" sz="2400" b="1" dirty="0" smtClean="0">
                <a:effectLst/>
              </a:rPr>
              <a:t>PARA MEDIA TENSIÓN</a:t>
            </a:r>
            <a:endParaRPr lang="es-PE" sz="2400" dirty="0"/>
          </a:p>
        </p:txBody>
      </p:sp>
      <p:sp>
        <p:nvSpPr>
          <p:cNvPr id="3" name="2 Marcador de contenido"/>
          <p:cNvSpPr>
            <a:spLocks noGrp="1"/>
          </p:cNvSpPr>
          <p:nvPr>
            <p:ph idx="1"/>
          </p:nvPr>
        </p:nvSpPr>
        <p:spPr>
          <a:xfrm>
            <a:off x="457200" y="1484784"/>
            <a:ext cx="8147248" cy="4687733"/>
          </a:xfrm>
        </p:spPr>
        <p:txBody>
          <a:bodyPr>
            <a:normAutofit/>
          </a:bodyPr>
          <a:lstStyle/>
          <a:p>
            <a:pPr marL="0" indent="0" algn="just">
              <a:buNone/>
            </a:pPr>
            <a:r>
              <a:rPr lang="es-PE" sz="1800" dirty="0"/>
              <a:t>Son dispositivos que sirven para </a:t>
            </a:r>
            <a:r>
              <a:rPr lang="es-PE" sz="1800" dirty="0" smtClean="0"/>
              <a:t>proteger los </a:t>
            </a:r>
            <a:r>
              <a:rPr lang="es-PE" sz="1800" dirty="0"/>
              <a:t>equipos instalados en líneas aéreas </a:t>
            </a:r>
            <a:r>
              <a:rPr lang="es-PE" sz="1800" dirty="0" smtClean="0"/>
              <a:t>de distribución</a:t>
            </a:r>
            <a:r>
              <a:rPr lang="es-PE" sz="1800" dirty="0"/>
              <a:t>, mediante el uso de un </a:t>
            </a:r>
            <a:r>
              <a:rPr lang="es-PE" sz="1800" dirty="0" smtClean="0"/>
              <a:t>listón fusible </a:t>
            </a:r>
            <a:r>
              <a:rPr lang="es-PE" sz="1800" dirty="0"/>
              <a:t>colocado dentro del </a:t>
            </a:r>
            <a:r>
              <a:rPr lang="es-PE" sz="1800" dirty="0" err="1"/>
              <a:t>portafusible</a:t>
            </a:r>
            <a:r>
              <a:rPr lang="es-PE" sz="1800" dirty="0"/>
              <a:t>, </a:t>
            </a:r>
            <a:r>
              <a:rPr lang="es-PE" sz="1800" dirty="0" smtClean="0"/>
              <a:t>el cual </a:t>
            </a:r>
            <a:r>
              <a:rPr lang="es-PE" sz="1800" dirty="0"/>
              <a:t>se funde al producirse una </a:t>
            </a:r>
            <a:r>
              <a:rPr lang="es-PE" sz="1800" dirty="0" smtClean="0"/>
              <a:t>sobre corriente </a:t>
            </a:r>
            <a:r>
              <a:rPr lang="es-PE" sz="1800" dirty="0"/>
              <a:t>liberando la falla y </a:t>
            </a:r>
            <a:r>
              <a:rPr lang="es-PE" sz="1800" dirty="0" smtClean="0"/>
              <a:t>protegiendo así </a:t>
            </a:r>
            <a:r>
              <a:rPr lang="es-PE" sz="1800" dirty="0"/>
              <a:t>al sistema.</a:t>
            </a:r>
          </a:p>
          <a:p>
            <a:pPr marL="0" indent="0" algn="just">
              <a:buNone/>
            </a:pPr>
            <a:endParaRPr lang="es-PE" sz="1800" dirty="0"/>
          </a:p>
          <a:p>
            <a:pPr marL="0" indent="0" algn="just">
              <a:buNone/>
            </a:pPr>
            <a:r>
              <a:rPr lang="es-PE" sz="1800" dirty="0" smtClean="0"/>
              <a:t>En </a:t>
            </a:r>
            <a:r>
              <a:rPr lang="es-PE" sz="1800" dirty="0"/>
              <a:t>la fabricación de cortacircuitos </a:t>
            </a:r>
            <a:r>
              <a:rPr lang="es-PE" sz="1800" dirty="0" smtClean="0"/>
              <a:t>para contaminación </a:t>
            </a:r>
            <a:r>
              <a:rPr lang="es-PE" sz="1800" dirty="0"/>
              <a:t>y corrosión se </a:t>
            </a:r>
            <a:r>
              <a:rPr lang="es-PE" sz="1800" dirty="0" smtClean="0"/>
              <a:t>emplean herrajes </a:t>
            </a:r>
            <a:r>
              <a:rPr lang="es-PE" sz="1800" dirty="0"/>
              <a:t>resistentes a estas condiciones</a:t>
            </a:r>
            <a:r>
              <a:rPr lang="es-PE" sz="1800" dirty="0" smtClean="0"/>
              <a:t>.</a:t>
            </a:r>
          </a:p>
          <a:p>
            <a:pPr marL="0" indent="0">
              <a:buNone/>
            </a:pPr>
            <a:r>
              <a:rPr lang="es-PE" sz="1800" dirty="0"/>
              <a:t>Los tubos </a:t>
            </a:r>
            <a:r>
              <a:rPr lang="es-PE" sz="1800" dirty="0" err="1"/>
              <a:t>portafusibles</a:t>
            </a:r>
            <a:r>
              <a:rPr lang="es-PE" sz="1800" dirty="0"/>
              <a:t> (canillas) </a:t>
            </a:r>
            <a:r>
              <a:rPr lang="es-PE" sz="1800" dirty="0" smtClean="0"/>
              <a:t>son intercambiables </a:t>
            </a:r>
            <a:r>
              <a:rPr lang="es-PE" sz="1800" dirty="0"/>
              <a:t>entre diferentes </a:t>
            </a:r>
            <a:r>
              <a:rPr lang="es-PE" sz="1800" dirty="0" smtClean="0"/>
              <a:t>marcas de cortacircuitos </a:t>
            </a:r>
            <a:r>
              <a:rPr lang="es-PE" sz="1800" dirty="0"/>
              <a:t>para una misma tensión.</a:t>
            </a:r>
            <a:endParaRPr lang="es-PE" sz="1800" b="1" dirty="0" smtClean="0"/>
          </a:p>
          <a:p>
            <a:pPr marL="0" lvl="0" indent="0" algn="just">
              <a:buNone/>
            </a:pPr>
            <a:endParaRPr lang="es-PE" sz="2000" b="1" dirty="0"/>
          </a:p>
          <a:p>
            <a:pPr marL="0" lvl="0" indent="0" algn="just">
              <a:buNone/>
            </a:pPr>
            <a:endParaRPr lang="es-PE" sz="2000" b="1" dirty="0" smtClean="0"/>
          </a:p>
          <a:p>
            <a:pPr marL="0" indent="0">
              <a:buNone/>
            </a:pPr>
            <a:endParaRPr lang="es-PE" dirty="0"/>
          </a:p>
        </p:txBody>
      </p:sp>
      <p:pic>
        <p:nvPicPr>
          <p:cNvPr id="5126" name="Picture 6" descr="http://www.unelsac.com/images/products/seccionador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624" y="4437112"/>
            <a:ext cx="2543175" cy="1905000"/>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descr="http://co.all.biz/img/co/catalog/850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64889" y="4005064"/>
            <a:ext cx="3960440" cy="25070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416434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8229600" cy="5577483"/>
          </a:xfrm>
        </p:spPr>
        <p:txBody>
          <a:bodyPr>
            <a:normAutofit/>
          </a:bodyPr>
          <a:lstStyle/>
          <a:p>
            <a:pPr marL="0" lvl="0" indent="0" algn="just">
              <a:buNone/>
            </a:pPr>
            <a:r>
              <a:rPr lang="es-PE" sz="1700" b="1" dirty="0"/>
              <a:t>1. Seccionador Unipolar para maniobras en líneas aéreas Tipo “C” y “V”.</a:t>
            </a:r>
          </a:p>
          <a:p>
            <a:pPr marL="0" lvl="0" indent="0" algn="just">
              <a:buNone/>
            </a:pPr>
            <a:endParaRPr lang="es-PE" sz="1700" dirty="0"/>
          </a:p>
          <a:p>
            <a:pPr marL="0" indent="0" algn="just">
              <a:buNone/>
            </a:pPr>
            <a:r>
              <a:rPr lang="es-PE" sz="1700" dirty="0"/>
              <a:t>Este dispositivo es indispensable en sistemas de </a:t>
            </a:r>
            <a:r>
              <a:rPr lang="es-PE" sz="1700" b="1" dirty="0"/>
              <a:t>electrificación rural. </a:t>
            </a:r>
            <a:r>
              <a:rPr lang="es-PE" sz="1700" dirty="0"/>
              <a:t>Se transforma en seccionador bajo carga utilizando la herramienta </a:t>
            </a:r>
            <a:r>
              <a:rPr lang="es-PE" sz="1700" dirty="0" err="1"/>
              <a:t>loadbuster</a:t>
            </a:r>
            <a:r>
              <a:rPr lang="es-PE" sz="1700" dirty="0"/>
              <a:t>, que tiene una capacidad de corte de 600A. Todas sus partes conductivas son de cobre electrolítico y estañado en sus puntos de contacto. </a:t>
            </a:r>
            <a:endParaRPr lang="es-PE" sz="1700" dirty="0" smtClean="0"/>
          </a:p>
          <a:p>
            <a:pPr marL="0" indent="0" algn="just">
              <a:buNone/>
            </a:pPr>
            <a:endParaRPr lang="es-PE" sz="1700" dirty="0"/>
          </a:p>
          <a:p>
            <a:pPr marL="0" indent="0" algn="just">
              <a:buNone/>
            </a:pPr>
            <a:r>
              <a:rPr lang="es-PE" sz="1700" dirty="0" smtClean="0"/>
              <a:t>Cortacircuitos </a:t>
            </a:r>
            <a:r>
              <a:rPr lang="es-PE" sz="1700" dirty="0"/>
              <a:t>Fusible Tipo "V" con 2 </a:t>
            </a:r>
            <a:r>
              <a:rPr lang="es-PE" sz="1700" dirty="0" smtClean="0"/>
              <a:t>aisladores de </a:t>
            </a:r>
            <a:r>
              <a:rPr lang="es-PE" sz="1700" dirty="0"/>
              <a:t>porcelana, tubo </a:t>
            </a:r>
            <a:r>
              <a:rPr lang="es-PE" sz="1700" dirty="0" err="1"/>
              <a:t>portafusible</a:t>
            </a:r>
            <a:r>
              <a:rPr lang="es-PE" sz="1700" dirty="0"/>
              <a:t> y </a:t>
            </a:r>
            <a:r>
              <a:rPr lang="es-PE" sz="1700" dirty="0" smtClean="0"/>
              <a:t>herrajes fabricados </a:t>
            </a:r>
            <a:r>
              <a:rPr lang="es-PE" sz="1700" dirty="0"/>
              <a:t>con materiales resistentes a </a:t>
            </a:r>
            <a:r>
              <a:rPr lang="es-PE" sz="1700" dirty="0" smtClean="0"/>
              <a:t>la contaminación </a:t>
            </a:r>
            <a:r>
              <a:rPr lang="es-PE" sz="1700" dirty="0"/>
              <a:t>y/o corrosión.</a:t>
            </a:r>
            <a:endParaRPr lang="es-PE" sz="1700" dirty="0"/>
          </a:p>
          <a:p>
            <a:pPr marL="0" indent="0">
              <a:buNone/>
            </a:pPr>
            <a:endParaRPr lang="es-PE" dirty="0"/>
          </a:p>
        </p:txBody>
      </p:sp>
      <p:pic>
        <p:nvPicPr>
          <p:cNvPr id="4" name="3 Imagen"/>
          <p:cNvPicPr/>
          <p:nvPr/>
        </p:nvPicPr>
        <p:blipFill>
          <a:blip r:embed="rId2">
            <a:extLst>
              <a:ext uri="{28A0092B-C50C-407E-A947-70E740481C1C}">
                <a14:useLocalDpi xmlns:a14="http://schemas.microsoft.com/office/drawing/2010/main" val="0"/>
              </a:ext>
            </a:extLst>
          </a:blip>
          <a:srcRect/>
          <a:stretch>
            <a:fillRect/>
          </a:stretch>
        </p:blipFill>
        <p:spPr bwMode="auto">
          <a:xfrm>
            <a:off x="611560" y="4221087"/>
            <a:ext cx="3672408" cy="1344949"/>
          </a:xfrm>
          <a:prstGeom prst="rect">
            <a:avLst/>
          </a:prstGeom>
          <a:noFill/>
          <a:ln>
            <a:noFill/>
          </a:ln>
        </p:spPr>
      </p:pic>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4008" y="3356992"/>
            <a:ext cx="3960440" cy="30731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704709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4413" y="620688"/>
            <a:ext cx="7115175" cy="56886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5595248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908720"/>
            <a:ext cx="8229600" cy="5263797"/>
          </a:xfrm>
        </p:spPr>
        <p:txBody>
          <a:bodyPr>
            <a:normAutofit/>
          </a:bodyPr>
          <a:lstStyle/>
          <a:p>
            <a:pPr marL="0" lvl="0" indent="0" algn="just">
              <a:buNone/>
            </a:pPr>
            <a:r>
              <a:rPr lang="es-PE" sz="1800" b="1" dirty="0" smtClean="0"/>
              <a:t>2. Seccionador </a:t>
            </a:r>
            <a:r>
              <a:rPr lang="es-PE" sz="1800" b="1" dirty="0" smtClean="0"/>
              <a:t>Tipo “P”.</a:t>
            </a:r>
            <a:endParaRPr lang="es-PE" sz="1800" b="1" dirty="0" smtClean="0"/>
          </a:p>
          <a:p>
            <a:pPr marL="0" lvl="0" indent="0" algn="just">
              <a:buNone/>
            </a:pPr>
            <a:endParaRPr lang="es-PE" sz="1800" dirty="0"/>
          </a:p>
          <a:p>
            <a:pPr marL="0" indent="0" algn="just">
              <a:buNone/>
            </a:pPr>
            <a:r>
              <a:rPr lang="es-PE" sz="1800" dirty="0"/>
              <a:t>Posee un soporte de porcelana color gris. El cabezal inferior es de bronce con guías </a:t>
            </a:r>
            <a:r>
              <a:rPr lang="es-PE" sz="1800" dirty="0" err="1"/>
              <a:t>autoalineantes</a:t>
            </a:r>
            <a:r>
              <a:rPr lang="es-PE" sz="1800" dirty="0"/>
              <a:t> y los contactos son de cobre con respaldo tipo resorte de acero inoxidable. El tubo </a:t>
            </a:r>
            <a:r>
              <a:rPr lang="es-PE" sz="1800" dirty="0" err="1"/>
              <a:t>portafusible</a:t>
            </a:r>
            <a:r>
              <a:rPr lang="es-PE" sz="1800" dirty="0"/>
              <a:t> es de resina epoxi con fibra de vidrio revestido interiormente con material </a:t>
            </a:r>
            <a:r>
              <a:rPr lang="es-PE" sz="1800" dirty="0" err="1"/>
              <a:t>gasificable</a:t>
            </a:r>
            <a:r>
              <a:rPr lang="es-PE" sz="1800" dirty="0"/>
              <a:t> para permitir la extensión del arco. Los cabezales del tubo son de bronce. Este tubo </a:t>
            </a:r>
            <a:r>
              <a:rPr lang="es-PE" sz="1800" dirty="0" err="1"/>
              <a:t>portafusible</a:t>
            </a:r>
            <a:r>
              <a:rPr lang="es-PE" sz="1800" dirty="0"/>
              <a:t> puede ser reemplazado por una cuchilla rígida hasta 300A. El equipo viene con ganchos para accionamiento con herramienta </a:t>
            </a:r>
            <a:r>
              <a:rPr lang="es-PE" sz="1800" dirty="0" err="1"/>
              <a:t>Loadbuster</a:t>
            </a:r>
            <a:r>
              <a:rPr lang="es-PE" sz="1800" dirty="0"/>
              <a:t> y ojales para operación y montaje con pértiga.</a:t>
            </a:r>
          </a:p>
          <a:p>
            <a:pPr marL="0" indent="0">
              <a:buNone/>
            </a:pPr>
            <a:endParaRPr lang="es-PE" dirty="0"/>
          </a:p>
        </p:txBody>
      </p:sp>
      <p:pic>
        <p:nvPicPr>
          <p:cNvPr id="5" name="4 Imagen"/>
          <p:cNvPicPr/>
          <p:nvPr/>
        </p:nvPicPr>
        <p:blipFill>
          <a:blip r:embed="rId2">
            <a:extLst>
              <a:ext uri="{28A0092B-C50C-407E-A947-70E740481C1C}">
                <a14:useLocalDpi xmlns:a14="http://schemas.microsoft.com/office/drawing/2010/main" val="0"/>
              </a:ext>
            </a:extLst>
          </a:blip>
          <a:srcRect/>
          <a:stretch>
            <a:fillRect/>
          </a:stretch>
        </p:blipFill>
        <p:spPr bwMode="auto">
          <a:xfrm>
            <a:off x="539552" y="4323059"/>
            <a:ext cx="4308544" cy="1745104"/>
          </a:xfrm>
          <a:prstGeom prst="rect">
            <a:avLst/>
          </a:prstGeom>
          <a:noFill/>
          <a:ln>
            <a:noFill/>
          </a:ln>
        </p:spPr>
      </p:pic>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99766" y="4308054"/>
            <a:ext cx="3623224" cy="19208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3995557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414337"/>
            <a:ext cx="8410575" cy="6029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1178850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6200000">
            <a:off x="-563427" y="1641996"/>
            <a:ext cx="5850230" cy="38076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6200000">
            <a:off x="3614597" y="1434075"/>
            <a:ext cx="5842335" cy="42155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3337362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2636912"/>
            <a:ext cx="8229600" cy="1143000"/>
          </a:xfrm>
        </p:spPr>
        <p:txBody>
          <a:bodyPr>
            <a:normAutofit/>
          </a:bodyPr>
          <a:lstStyle/>
          <a:p>
            <a:pPr algn="ctr"/>
            <a:r>
              <a:rPr lang="es-PE" b="1" dirty="0" smtClean="0"/>
              <a:t>GRACIAS POR LA ATENCIÓN!</a:t>
            </a:r>
            <a:endParaRPr lang="es-PE" b="1" dirty="0"/>
          </a:p>
        </p:txBody>
      </p:sp>
    </p:spTree>
    <p:extLst>
      <p:ext uri="{BB962C8B-B14F-4D97-AF65-F5344CB8AC3E}">
        <p14:creationId xmlns:p14="http://schemas.microsoft.com/office/powerpoint/2010/main" val="1074766478"/>
      </p:ext>
    </p:extLst>
  </p:cSld>
  <p:clrMapOvr>
    <a:masterClrMapping/>
  </p:clrMapOvr>
  <p:timing>
    <p:tnLst>
      <p:par>
        <p:cTn id="1" dur="indefinite" restart="never" nodeType="tmRoot"/>
      </p:par>
    </p:tnLst>
  </p:timing>
</p:sld>
</file>

<file path=ppt/theme/theme1.xml><?xml version="1.0" encoding="utf-8"?>
<a:theme xmlns:a="http://schemas.openxmlformats.org/drawingml/2006/main" name="Paja">
  <a:themeElements>
    <a:clrScheme name="Paja">
      <a:dk1>
        <a:sysClr val="windowText" lastClr="000000"/>
      </a:dk1>
      <a:lt1>
        <a:sysClr val="window" lastClr="FFFFFF"/>
      </a:lt1>
      <a:dk2>
        <a:srgbClr val="1D3641"/>
      </a:dk2>
      <a:lt2>
        <a:srgbClr val="DFE6D0"/>
      </a:lt2>
      <a:accent1>
        <a:srgbClr val="759AA5"/>
      </a:accent1>
      <a:accent2>
        <a:srgbClr val="CFC60D"/>
      </a:accent2>
      <a:accent3>
        <a:srgbClr val="99987F"/>
      </a:accent3>
      <a:accent4>
        <a:srgbClr val="90AC97"/>
      </a:accent4>
      <a:accent5>
        <a:srgbClr val="FFAD1C"/>
      </a:accent5>
      <a:accent6>
        <a:srgbClr val="B9AB6F"/>
      </a:accent6>
      <a:hlink>
        <a:srgbClr val="66AACD"/>
      </a:hlink>
      <a:folHlink>
        <a:srgbClr val="809DB3"/>
      </a:folHlink>
    </a:clrScheme>
    <a:fontScheme name="Intermedio">
      <a:majorFont>
        <a:latin typeface="Tw Cen MT"/>
        <a:ea typeface=""/>
        <a:cs typeface=""/>
        <a:font script="Grek" typeface="Calibri"/>
        <a:font script="Cyrl" typeface="Calibri"/>
        <a:font script="Jpan" typeface="HG創英角ｺﾞｼｯｸUB"/>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創英角ｺﾞｼｯｸUB"/>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ja">
      <a:fillStyleLst>
        <a:solidFill>
          <a:schemeClr val="phClr"/>
        </a:solidFill>
        <a:gradFill rotWithShape="1">
          <a:gsLst>
            <a:gs pos="0">
              <a:schemeClr val="phClr">
                <a:tint val="79000"/>
                <a:satMod val="180000"/>
              </a:schemeClr>
            </a:gs>
            <a:gs pos="65000">
              <a:schemeClr val="phClr">
                <a:tint val="52000"/>
                <a:satMod val="250000"/>
              </a:schemeClr>
            </a:gs>
            <a:gs pos="100000">
              <a:schemeClr val="phClr">
                <a:tint val="29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15875" cap="flat" cmpd="sng" algn="ctr">
          <a:solidFill>
            <a:schemeClr val="phClr"/>
          </a:solidFill>
          <a:prstDash val="solid"/>
        </a:ln>
        <a:ln w="38100" cap="flat" cmpd="sng" algn="ctr">
          <a:solidFill>
            <a:schemeClr val="phClr"/>
          </a:solidFill>
          <a:prstDash val="solid"/>
        </a:ln>
      </a:lnStyleLst>
      <a:effectStyleLst>
        <a:effectStyle>
          <a:effectLst>
            <a:outerShdw blurRad="63500" dist="25400" dir="5400000" rotWithShape="0">
              <a:srgbClr val="000000">
                <a:alpha val="43000"/>
              </a:srgbClr>
            </a:outerShdw>
          </a:effectLst>
        </a:effectStyle>
        <a:effectStyle>
          <a:effectLst>
            <a:outerShdw blurRad="63500" dist="25400" dir="5400000" rotWithShape="0">
              <a:srgbClr val="000000">
                <a:alpha val="43000"/>
              </a:srgbClr>
            </a:outerShdw>
          </a:effectLst>
          <a:scene3d>
            <a:camera prst="orthographicFront">
              <a:rot lat="0" lon="0" rev="0"/>
            </a:camera>
            <a:lightRig rig="brightRoom" dir="t">
              <a:rot lat="0" lon="0" rev="8700000"/>
            </a:lightRig>
          </a:scene3d>
          <a:sp3d contourW="12700" prstMaterial="dkEdge">
            <a:bevelT w="0" h="0" prst="relaxedInset"/>
            <a:contourClr>
              <a:schemeClr val="phClr">
                <a:shade val="65000"/>
                <a:satMod val="150000"/>
              </a:schemeClr>
            </a:contourClr>
          </a:sp3d>
        </a:effectStyle>
        <a:effectStyle>
          <a:effectLst>
            <a:outerShdw blurRad="63500" dist="25400" dir="5400000" rotWithShape="0">
              <a:srgbClr val="000000">
                <a:alpha val="43000"/>
              </a:srgbClr>
            </a:outerShdw>
          </a:effectLst>
          <a:scene3d>
            <a:camera prst="orthographicFront">
              <a:rot lat="0" lon="0" rev="0"/>
            </a:camera>
            <a:lightRig rig="glow" dir="t">
              <a:rot lat="0" lon="0" rev="13200000"/>
            </a:lightRig>
          </a:scene3d>
          <a:sp3d prstMaterial="dkEdge">
            <a:bevelT w="63500" h="50800" prst="relaxedInset"/>
          </a:sp3d>
        </a:effectStyle>
      </a:effectStyleLst>
      <a:bgFillStyleLst>
        <a:solidFill>
          <a:schemeClr val="phClr"/>
        </a:solidFill>
        <a:gradFill rotWithShape="1">
          <a:gsLst>
            <a:gs pos="0">
              <a:schemeClr val="phClr">
                <a:tint val="85000"/>
                <a:shade val="95000"/>
                <a:satMod val="200000"/>
              </a:schemeClr>
            </a:gs>
            <a:gs pos="53000">
              <a:schemeClr val="phClr">
                <a:shade val="60000"/>
                <a:satMod val="220000"/>
              </a:schemeClr>
            </a:gs>
            <a:gs pos="100000">
              <a:schemeClr val="phClr">
                <a:shade val="45000"/>
                <a:satMod val="220000"/>
              </a:schemeClr>
            </a:gs>
          </a:gsLst>
          <a:lin ang="16200000" scaled="0"/>
        </a:gradFill>
        <a:gradFill rotWithShape="1">
          <a:gsLst>
            <a:gs pos="0">
              <a:schemeClr val="phClr">
                <a:tint val="83000"/>
                <a:shade val="97000"/>
                <a:satMod val="230000"/>
              </a:schemeClr>
            </a:gs>
            <a:gs pos="100000">
              <a:schemeClr val="phClr">
                <a:shade val="35000"/>
                <a:satMod val="250000"/>
              </a:schemeClr>
            </a:gs>
          </a:gsLst>
          <a:path path="circle">
            <a:fillToRect l="15000" t="50000" r="85000" b="6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Thatch</Template>
  <TotalTime>345</TotalTime>
  <Words>2922</Words>
  <Application>Microsoft Office PowerPoint</Application>
  <PresentationFormat>Presentación en pantalla (4:3)</PresentationFormat>
  <Paragraphs>231</Paragraphs>
  <Slides>40</Slides>
  <Notes>0</Notes>
  <HiddenSlides>0</HiddenSlides>
  <MMClips>0</MMClips>
  <ScaleCrop>false</ScaleCrop>
  <HeadingPairs>
    <vt:vector size="4" baseType="variant">
      <vt:variant>
        <vt:lpstr>Tema</vt:lpstr>
      </vt:variant>
      <vt:variant>
        <vt:i4>1</vt:i4>
      </vt:variant>
      <vt:variant>
        <vt:lpstr>Títulos de diapositiva</vt:lpstr>
      </vt:variant>
      <vt:variant>
        <vt:i4>40</vt:i4>
      </vt:variant>
    </vt:vector>
  </HeadingPairs>
  <TitlesOfParts>
    <vt:vector size="41" baseType="lpstr">
      <vt:lpstr>Paja</vt:lpstr>
      <vt:lpstr>INTERRUPTORES Y SECCIONADORES DE POTENCIA</vt:lpstr>
      <vt:lpstr>Presentación de PowerPoint</vt:lpstr>
      <vt:lpstr>Presentación de PowerPoint</vt:lpstr>
      <vt:lpstr>Presentación de PowerPoint</vt:lpstr>
      <vt:lpstr>Presentación de PowerPoint</vt:lpstr>
      <vt:lpstr>Presentación de PowerPoint</vt:lpstr>
      <vt:lpstr>Métodos de Extinción del Arco</vt:lpstr>
      <vt:lpstr>Presentación de PowerPoint</vt:lpstr>
      <vt:lpstr>Clasificación por medios de Extinción.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Cámara de Vacío.</vt:lpstr>
      <vt:lpstr>Presentación de PowerPoint</vt:lpstr>
      <vt:lpstr>Presentación de PowerPoint</vt:lpstr>
      <vt:lpstr>Presentación de PowerPoint</vt:lpstr>
      <vt:lpstr>Partes de Interruptor Tripolar con Gas SF6</vt:lpstr>
      <vt:lpstr>Presentación de PowerPoint</vt:lpstr>
      <vt:lpstr>Selección de un Interruptor:</vt:lpstr>
      <vt:lpstr>Presentación de PowerPoint</vt:lpstr>
      <vt:lpstr>Presentación de PowerPoint</vt:lpstr>
      <vt:lpstr>Presentación de PowerPoint</vt:lpstr>
      <vt:lpstr>SECCIONADORES</vt:lpstr>
      <vt:lpstr>Presentación de PowerPoint</vt:lpstr>
      <vt:lpstr>Presentación de PowerPoint</vt:lpstr>
      <vt:lpstr>Presentación de PowerPoint</vt:lpstr>
      <vt:lpstr>Presentación de PowerPoint</vt:lpstr>
      <vt:lpstr>SECCIONADORES PARA MEDIA TENSIÓN</vt:lpstr>
      <vt:lpstr>Presentación de PowerPoint</vt:lpstr>
      <vt:lpstr>Presentación de PowerPoint</vt:lpstr>
      <vt:lpstr>Presentación de PowerPoint</vt:lpstr>
      <vt:lpstr>Presentación de PowerPoint</vt:lpstr>
      <vt:lpstr>Presentación de PowerPoint</vt:lpstr>
      <vt:lpstr>GRACIAS POR LA ATENCIÓN!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Santiago</dc:creator>
  <cp:lastModifiedBy>USUARIO</cp:lastModifiedBy>
  <cp:revision>48</cp:revision>
  <dcterms:created xsi:type="dcterms:W3CDTF">2013-11-04T16:15:52Z</dcterms:created>
  <dcterms:modified xsi:type="dcterms:W3CDTF">2013-11-11T10:29:06Z</dcterms:modified>
</cp:coreProperties>
</file>